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Barlow" panose="00000500000000000000" pitchFamily="2" charset="0"/>
      <p:regular r:id="rId14"/>
    </p:embeddedFont>
    <p:embeddedFont>
      <p:font typeface="Barlow Bold" panose="00000800000000000000" charset="0"/>
      <p:regular r:id="rId15"/>
    </p:embeddedFont>
    <p:embeddedFont>
      <p:font typeface="Barlow Bold Italics" panose="020B0604020202020204" charset="0"/>
      <p:regular r:id="rId16"/>
    </p:embeddedFont>
    <p:embeddedFont>
      <p:font typeface="Barlow Italics" panose="020B0604020202020204" charset="0"/>
      <p:regular r:id="rId17"/>
    </p:embeddedFont>
    <p:embeddedFont>
      <p:font typeface="Calibri (MS)" panose="020B0604020202020204" charset="0"/>
      <p:regular r:id="rId18"/>
    </p:embeddedFont>
    <p:embeddedFont>
      <p:font typeface="Open Sans" panose="020B0606030504020204" pitchFamily="34" charset="0"/>
      <p:regular r:id="rId19"/>
    </p:embeddedFont>
    <p:embeddedFont>
      <p:font typeface="Playfair Display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6247" autoAdjust="0"/>
  </p:normalViewPr>
  <p:slideViewPr>
    <p:cSldViewPr>
      <p:cViewPr varScale="1">
        <p:scale>
          <a:sx n="72" d="100"/>
          <a:sy n="72" d="100"/>
        </p:scale>
        <p:origin x="65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‹N°›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5.pn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jpe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12" Type="http://schemas.openxmlformats.org/officeDocument/2006/relationships/image" Target="../media/image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0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9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1142737" y="778013"/>
            <a:ext cx="5566882" cy="7940893"/>
            <a:chOff x="0" y="0"/>
            <a:chExt cx="1466175" cy="20914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66175" cy="2091429"/>
            </a:xfrm>
            <a:custGeom>
              <a:avLst/>
              <a:gdLst/>
              <a:ahLst/>
              <a:cxnLst/>
              <a:rect l="l" t="t" r="r" b="b"/>
              <a:pathLst>
                <a:path w="1466175" h="2091429">
                  <a:moveTo>
                    <a:pt x="0" y="0"/>
                  </a:moveTo>
                  <a:lnTo>
                    <a:pt x="1466175" y="0"/>
                  </a:lnTo>
                  <a:lnTo>
                    <a:pt x="1466175" y="2091429"/>
                  </a:lnTo>
                  <a:lnTo>
                    <a:pt x="0" y="2091429"/>
                  </a:lnTo>
                  <a:close/>
                </a:path>
              </a:pathLst>
            </a:custGeom>
            <a:solidFill>
              <a:srgbClr val="23304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466175" cy="21390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-4001090" y="4001090"/>
            <a:ext cx="10287000" cy="2284820"/>
            <a:chOff x="0" y="0"/>
            <a:chExt cx="2709333" cy="6017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3" cy="601763"/>
            </a:xfrm>
            <a:custGeom>
              <a:avLst/>
              <a:gdLst/>
              <a:ahLst/>
              <a:cxnLst/>
              <a:rect l="l" t="t" r="r" b="b"/>
              <a:pathLst>
                <a:path w="2709333" h="601763">
                  <a:moveTo>
                    <a:pt x="0" y="0"/>
                  </a:moveTo>
                  <a:lnTo>
                    <a:pt x="2709333" y="0"/>
                  </a:lnTo>
                  <a:lnTo>
                    <a:pt x="2709333" y="601763"/>
                  </a:lnTo>
                  <a:lnTo>
                    <a:pt x="0" y="601763"/>
                  </a:lnTo>
                  <a:close/>
                </a:path>
              </a:pathLst>
            </a:custGeom>
            <a:solidFill>
              <a:srgbClr val="F4926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709333" cy="6493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03464" y="2216358"/>
            <a:ext cx="8910885" cy="5391742"/>
            <a:chOff x="0" y="0"/>
            <a:chExt cx="11881180" cy="7188989"/>
          </a:xfrm>
        </p:grpSpPr>
        <p:sp>
          <p:nvSpPr>
            <p:cNvPr id="9" name="TextBox 9"/>
            <p:cNvSpPr txBox="1"/>
            <p:nvPr/>
          </p:nvSpPr>
          <p:spPr>
            <a:xfrm>
              <a:off x="0" y="-19050"/>
              <a:ext cx="11881180" cy="5967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834"/>
                </a:lnSpc>
              </a:pPr>
              <a:r>
                <a:rPr lang="en-US" sz="9700">
                  <a:solidFill>
                    <a:srgbClr val="233046"/>
                  </a:solidFill>
                  <a:latin typeface="Playfair Display Bold"/>
                </a:rPr>
                <a:t>Les opérations de Sauvetage en mer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42693" y="6249447"/>
              <a:ext cx="8766423" cy="5155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105">
                  <a:solidFill>
                    <a:srgbClr val="233046"/>
                  </a:solidFill>
                  <a:latin typeface="Open Sans"/>
                </a:rPr>
                <a:t>ANALYSER ET COMPRENDRE</a:t>
              </a:r>
            </a:p>
          </p:txBody>
        </p:sp>
        <p:sp>
          <p:nvSpPr>
            <p:cNvPr id="11" name="AutoShape 11"/>
            <p:cNvSpPr/>
            <p:nvPr/>
          </p:nvSpPr>
          <p:spPr>
            <a:xfrm>
              <a:off x="142693" y="7163589"/>
              <a:ext cx="2390922" cy="0"/>
            </a:xfrm>
            <a:prstGeom prst="line">
              <a:avLst/>
            </a:prstGeom>
            <a:ln w="50800" cap="flat">
              <a:solidFill>
                <a:srgbClr val="233046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2" name="Freeform 12"/>
          <p:cNvSpPr/>
          <p:nvPr/>
        </p:nvSpPr>
        <p:spPr>
          <a:xfrm>
            <a:off x="10406106" y="2403590"/>
            <a:ext cx="7679673" cy="5689791"/>
          </a:xfrm>
          <a:custGeom>
            <a:avLst/>
            <a:gdLst/>
            <a:ahLst/>
            <a:cxnLst/>
            <a:rect l="l" t="t" r="r" b="b"/>
            <a:pathLst>
              <a:path w="7679673" h="5689791">
                <a:moveTo>
                  <a:pt x="0" y="0"/>
                </a:moveTo>
                <a:lnTo>
                  <a:pt x="7679673" y="0"/>
                </a:lnTo>
                <a:lnTo>
                  <a:pt x="7679673" y="5689792"/>
                </a:lnTo>
                <a:lnTo>
                  <a:pt x="0" y="56897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838" r="-14283"/>
            </a:stretch>
          </a:blipFill>
          <a:ln w="9525" cap="sq">
            <a:solidFill>
              <a:srgbClr val="1C2959"/>
            </a:solidFill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116320" y="9258300"/>
            <a:ext cx="912380" cy="912380"/>
          </a:xfrm>
          <a:custGeom>
            <a:avLst/>
            <a:gdLst/>
            <a:ahLst/>
            <a:cxnLst/>
            <a:rect l="l" t="t" r="r" b="b"/>
            <a:pathLst>
              <a:path w="912380" h="912380">
                <a:moveTo>
                  <a:pt x="0" y="0"/>
                </a:moveTo>
                <a:lnTo>
                  <a:pt x="912380" y="0"/>
                </a:lnTo>
                <a:lnTo>
                  <a:pt x="912380" y="912380"/>
                </a:lnTo>
                <a:lnTo>
                  <a:pt x="0" y="9123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6536147" y="8885352"/>
            <a:ext cx="6156403" cy="490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1C2959"/>
                </a:solidFill>
                <a:latin typeface="Barlow"/>
              </a:rPr>
              <a:t>Allison   -   Kévin   -   Patrice   -   Romain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81220" y="213453"/>
            <a:ext cx="1504560" cy="448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1C2959"/>
                </a:solidFill>
                <a:latin typeface="Barlow"/>
              </a:rPr>
              <a:t>Avril 2024</a:t>
            </a:r>
          </a:p>
        </p:txBody>
      </p:sp>
      <p:sp>
        <p:nvSpPr>
          <p:cNvPr id="16" name="AutoShape 16"/>
          <p:cNvSpPr/>
          <p:nvPr/>
        </p:nvSpPr>
        <p:spPr>
          <a:xfrm flipH="1">
            <a:off x="8627856" y="9704965"/>
            <a:ext cx="1972985" cy="0"/>
          </a:xfrm>
          <a:prstGeom prst="line">
            <a:avLst/>
          </a:prstGeom>
          <a:ln w="19050" cap="flat">
            <a:solidFill>
              <a:srgbClr val="E1654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flipH="1">
            <a:off x="8627856" y="8655260"/>
            <a:ext cx="1972985" cy="0"/>
          </a:xfrm>
          <a:prstGeom prst="line">
            <a:avLst/>
          </a:prstGeom>
          <a:ln w="19050" cap="flat">
            <a:solidFill>
              <a:srgbClr val="E16544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529350" y="-817981"/>
            <a:ext cx="1471428" cy="4530128"/>
            <a:chOff x="0" y="0"/>
            <a:chExt cx="387537" cy="11931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7537" cy="1193120"/>
            </a:xfrm>
            <a:custGeom>
              <a:avLst/>
              <a:gdLst/>
              <a:ahLst/>
              <a:cxnLst/>
              <a:rect l="l" t="t" r="r" b="b"/>
              <a:pathLst>
                <a:path w="387537" h="1193120">
                  <a:moveTo>
                    <a:pt x="0" y="0"/>
                  </a:moveTo>
                  <a:lnTo>
                    <a:pt x="387537" y="0"/>
                  </a:lnTo>
                  <a:lnTo>
                    <a:pt x="387537" y="1193120"/>
                  </a:lnTo>
                  <a:lnTo>
                    <a:pt x="0" y="1193120"/>
                  </a:lnTo>
                  <a:close/>
                </a:path>
              </a:pathLst>
            </a:custGeom>
            <a:solidFill>
              <a:srgbClr val="A3B4B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87537" cy="1240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3691418" y="1887290"/>
            <a:ext cx="3732683" cy="0"/>
          </a:xfrm>
          <a:prstGeom prst="line">
            <a:avLst/>
          </a:prstGeom>
          <a:ln w="38100" cap="flat">
            <a:solidFill>
              <a:srgbClr val="1C29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16320" y="9277350"/>
            <a:ext cx="912380" cy="912380"/>
          </a:xfrm>
          <a:custGeom>
            <a:avLst/>
            <a:gdLst/>
            <a:ahLst/>
            <a:cxnLst/>
            <a:rect l="l" t="t" r="r" b="b"/>
            <a:pathLst>
              <a:path w="912380" h="912380">
                <a:moveTo>
                  <a:pt x="0" y="0"/>
                </a:moveTo>
                <a:lnTo>
                  <a:pt x="912380" y="0"/>
                </a:lnTo>
                <a:lnTo>
                  <a:pt x="912380" y="912380"/>
                </a:lnTo>
                <a:lnTo>
                  <a:pt x="0" y="9123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45529" y="2745756"/>
            <a:ext cx="7265925" cy="6512544"/>
          </a:xfrm>
          <a:custGeom>
            <a:avLst/>
            <a:gdLst/>
            <a:ahLst/>
            <a:cxnLst/>
            <a:rect l="l" t="t" r="r" b="b"/>
            <a:pathLst>
              <a:path w="7265925" h="6512544">
                <a:moveTo>
                  <a:pt x="0" y="0"/>
                </a:moveTo>
                <a:lnTo>
                  <a:pt x="7265926" y="0"/>
                </a:lnTo>
                <a:lnTo>
                  <a:pt x="7265926" y="6512544"/>
                </a:lnTo>
                <a:lnTo>
                  <a:pt x="0" y="65125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4000"/>
            </a:blip>
            <a:stretch>
              <a:fillRect l="-16707" r="-42806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691418" y="597069"/>
            <a:ext cx="4490506" cy="1085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1C2959"/>
                </a:solidFill>
                <a:latin typeface="Playfair Display Bold"/>
              </a:rPr>
              <a:t>Et si ...</a:t>
            </a:r>
          </a:p>
        </p:txBody>
      </p:sp>
      <p:grpSp>
        <p:nvGrpSpPr>
          <p:cNvPr id="9" name="Group 9"/>
          <p:cNvGrpSpPr/>
          <p:nvPr/>
        </p:nvGrpSpPr>
        <p:grpSpPr>
          <a:xfrm rot="5400000">
            <a:off x="11775696" y="-51256"/>
            <a:ext cx="3024141" cy="8618166"/>
            <a:chOff x="0" y="0"/>
            <a:chExt cx="796482" cy="226980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96482" cy="2269805"/>
            </a:xfrm>
            <a:custGeom>
              <a:avLst/>
              <a:gdLst/>
              <a:ahLst/>
              <a:cxnLst/>
              <a:rect l="l" t="t" r="r" b="b"/>
              <a:pathLst>
                <a:path w="796482" h="2269805">
                  <a:moveTo>
                    <a:pt x="25600" y="0"/>
                  </a:moveTo>
                  <a:lnTo>
                    <a:pt x="770881" y="0"/>
                  </a:lnTo>
                  <a:cubicBezTo>
                    <a:pt x="777671" y="0"/>
                    <a:pt x="784182" y="2697"/>
                    <a:pt x="788983" y="7498"/>
                  </a:cubicBezTo>
                  <a:cubicBezTo>
                    <a:pt x="793784" y="12299"/>
                    <a:pt x="796482" y="18811"/>
                    <a:pt x="796482" y="25600"/>
                  </a:cubicBezTo>
                  <a:lnTo>
                    <a:pt x="796482" y="2244205"/>
                  </a:lnTo>
                  <a:cubicBezTo>
                    <a:pt x="796482" y="2258343"/>
                    <a:pt x="785020" y="2269805"/>
                    <a:pt x="770881" y="2269805"/>
                  </a:cubicBezTo>
                  <a:lnTo>
                    <a:pt x="25600" y="2269805"/>
                  </a:lnTo>
                  <a:cubicBezTo>
                    <a:pt x="11462" y="2269805"/>
                    <a:pt x="0" y="2258343"/>
                    <a:pt x="0" y="2244205"/>
                  </a:cubicBezTo>
                  <a:lnTo>
                    <a:pt x="0" y="25600"/>
                  </a:lnTo>
                  <a:cubicBezTo>
                    <a:pt x="0" y="11462"/>
                    <a:pt x="11462" y="0"/>
                    <a:pt x="256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796482" cy="23174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042926" y="3111015"/>
            <a:ext cx="7312471" cy="2174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9"/>
              </a:lnSpc>
            </a:pPr>
            <a:r>
              <a:rPr lang="en-US" sz="2513">
                <a:solidFill>
                  <a:srgbClr val="1C2959"/>
                </a:solidFill>
                <a:latin typeface="Barlow"/>
                <a:ea typeface="Barlow"/>
              </a:rPr>
              <a:t>Avoir une base de donné﻿es </a:t>
            </a:r>
            <a:r>
              <a:rPr lang="en-US" sz="2513">
                <a:solidFill>
                  <a:srgbClr val="E16544"/>
                </a:solidFill>
                <a:latin typeface="Barlow Bold"/>
              </a:rPr>
              <a:t>+ complète</a:t>
            </a:r>
          </a:p>
          <a:p>
            <a:pPr>
              <a:lnSpc>
                <a:spcPts val="3519"/>
              </a:lnSpc>
            </a:pPr>
            <a:endParaRPr lang="en-US" sz="2513">
              <a:solidFill>
                <a:srgbClr val="E16544"/>
              </a:solidFill>
              <a:latin typeface="Barlow Bold"/>
            </a:endParaRPr>
          </a:p>
          <a:p>
            <a:pPr>
              <a:lnSpc>
                <a:spcPts val="3519"/>
              </a:lnSpc>
            </a:pPr>
            <a:r>
              <a:rPr lang="en-US" sz="2513">
                <a:solidFill>
                  <a:srgbClr val="E16544"/>
                </a:solidFill>
                <a:latin typeface="Barlow Bold"/>
              </a:rPr>
              <a:t>Connecter le streamlit</a:t>
            </a:r>
            <a:r>
              <a:rPr lang="en-US" sz="2513">
                <a:solidFill>
                  <a:srgbClr val="1C2959"/>
                </a:solidFill>
                <a:latin typeface="Barlow"/>
              </a:rPr>
              <a:t> à une ou plusieurs API </a:t>
            </a:r>
          </a:p>
          <a:p>
            <a:pPr>
              <a:lnSpc>
                <a:spcPts val="3519"/>
              </a:lnSpc>
            </a:pPr>
            <a:endParaRPr lang="en-US" sz="2513">
              <a:solidFill>
                <a:srgbClr val="1C2959"/>
              </a:solidFill>
              <a:latin typeface="Barlow"/>
            </a:endParaRPr>
          </a:p>
          <a:p>
            <a:pPr>
              <a:lnSpc>
                <a:spcPts val="3519"/>
              </a:lnSpc>
            </a:pPr>
            <a:r>
              <a:rPr lang="en-US" sz="2513">
                <a:solidFill>
                  <a:srgbClr val="1C2959"/>
                </a:solidFill>
                <a:latin typeface="Barlow"/>
              </a:rPr>
              <a:t>Développer de </a:t>
            </a:r>
            <a:r>
              <a:rPr lang="en-US" sz="2513">
                <a:solidFill>
                  <a:srgbClr val="E16544"/>
                </a:solidFill>
                <a:latin typeface="Barlow Bold"/>
                <a:ea typeface="Barlow Bold"/>
              </a:rPr>
              <a:t>nou﻿velles solutions</a:t>
            </a:r>
          </a:p>
        </p:txBody>
      </p:sp>
      <p:sp>
        <p:nvSpPr>
          <p:cNvPr id="13" name="Freeform 13"/>
          <p:cNvSpPr/>
          <p:nvPr/>
        </p:nvSpPr>
        <p:spPr>
          <a:xfrm>
            <a:off x="9197980" y="3227228"/>
            <a:ext cx="678188" cy="205152"/>
          </a:xfrm>
          <a:custGeom>
            <a:avLst/>
            <a:gdLst/>
            <a:ahLst/>
            <a:cxnLst/>
            <a:rect l="l" t="t" r="r" b="b"/>
            <a:pathLst>
              <a:path w="678188" h="205152">
                <a:moveTo>
                  <a:pt x="0" y="0"/>
                </a:moveTo>
                <a:lnTo>
                  <a:pt x="678188" y="0"/>
                </a:lnTo>
                <a:lnTo>
                  <a:pt x="678188" y="205152"/>
                </a:lnTo>
                <a:lnTo>
                  <a:pt x="0" y="2051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197980" y="4968915"/>
            <a:ext cx="678188" cy="205152"/>
          </a:xfrm>
          <a:custGeom>
            <a:avLst/>
            <a:gdLst/>
            <a:ahLst/>
            <a:cxnLst/>
            <a:rect l="l" t="t" r="r" b="b"/>
            <a:pathLst>
              <a:path w="678188" h="205152">
                <a:moveTo>
                  <a:pt x="0" y="0"/>
                </a:moveTo>
                <a:lnTo>
                  <a:pt x="678188" y="0"/>
                </a:lnTo>
                <a:lnTo>
                  <a:pt x="678188" y="205152"/>
                </a:lnTo>
                <a:lnTo>
                  <a:pt x="0" y="2051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197980" y="4112359"/>
            <a:ext cx="678188" cy="205152"/>
          </a:xfrm>
          <a:custGeom>
            <a:avLst/>
            <a:gdLst/>
            <a:ahLst/>
            <a:cxnLst/>
            <a:rect l="l" t="t" r="r" b="b"/>
            <a:pathLst>
              <a:path w="678188" h="205152">
                <a:moveTo>
                  <a:pt x="0" y="0"/>
                </a:moveTo>
                <a:lnTo>
                  <a:pt x="678188" y="0"/>
                </a:lnTo>
                <a:lnTo>
                  <a:pt x="678188" y="205152"/>
                </a:lnTo>
                <a:lnTo>
                  <a:pt x="0" y="2051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0953" y="-334659"/>
            <a:ext cx="18662996" cy="12446300"/>
          </a:xfrm>
          <a:custGeom>
            <a:avLst/>
            <a:gdLst/>
            <a:ahLst/>
            <a:cxnLst/>
            <a:rect l="l" t="t" r="r" b="b"/>
            <a:pathLst>
              <a:path w="18662996" h="12446300">
                <a:moveTo>
                  <a:pt x="0" y="0"/>
                </a:moveTo>
                <a:lnTo>
                  <a:pt x="18662996" y="0"/>
                </a:lnTo>
                <a:lnTo>
                  <a:pt x="18662996" y="12446300"/>
                </a:lnTo>
                <a:lnTo>
                  <a:pt x="0" y="12446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5000"/>
            </a:blip>
            <a:stretch>
              <a:fillRect t="-6077" r="-28038" b="-16636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4982508" y="9884886"/>
            <a:ext cx="1492006" cy="0"/>
          </a:xfrm>
          <a:prstGeom prst="line">
            <a:avLst/>
          </a:prstGeom>
          <a:ln w="38100" cap="flat">
            <a:solidFill>
              <a:srgbClr val="1C29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16320" y="9277350"/>
            <a:ext cx="912380" cy="912380"/>
          </a:xfrm>
          <a:custGeom>
            <a:avLst/>
            <a:gdLst/>
            <a:ahLst/>
            <a:cxnLst/>
            <a:rect l="l" t="t" r="r" b="b"/>
            <a:pathLst>
              <a:path w="912380" h="912380">
                <a:moveTo>
                  <a:pt x="0" y="0"/>
                </a:moveTo>
                <a:lnTo>
                  <a:pt x="912380" y="0"/>
                </a:lnTo>
                <a:lnTo>
                  <a:pt x="912380" y="912380"/>
                </a:lnTo>
                <a:lnTo>
                  <a:pt x="0" y="9123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4982508" y="8517414"/>
            <a:ext cx="2948166" cy="1177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59"/>
              </a:lnSpc>
            </a:pPr>
            <a:r>
              <a:rPr lang="en-US" sz="6899">
                <a:solidFill>
                  <a:srgbClr val="1C2959"/>
                </a:solidFill>
                <a:latin typeface="Playfair Display Bold"/>
              </a:rPr>
              <a:t>Merci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529350" y="-817981"/>
            <a:ext cx="1471428" cy="4530128"/>
            <a:chOff x="0" y="0"/>
            <a:chExt cx="387537" cy="11931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7537" cy="1193120"/>
            </a:xfrm>
            <a:custGeom>
              <a:avLst/>
              <a:gdLst/>
              <a:ahLst/>
              <a:cxnLst/>
              <a:rect l="l" t="t" r="r" b="b"/>
              <a:pathLst>
                <a:path w="387537" h="1193120">
                  <a:moveTo>
                    <a:pt x="0" y="0"/>
                  </a:moveTo>
                  <a:lnTo>
                    <a:pt x="387537" y="0"/>
                  </a:lnTo>
                  <a:lnTo>
                    <a:pt x="387537" y="1193120"/>
                  </a:lnTo>
                  <a:lnTo>
                    <a:pt x="0" y="1193120"/>
                  </a:lnTo>
                  <a:close/>
                </a:path>
              </a:pathLst>
            </a:custGeom>
            <a:solidFill>
              <a:srgbClr val="A3B4B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87537" cy="1240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934652" y="711518"/>
            <a:ext cx="4883366" cy="1181354"/>
            <a:chOff x="0" y="0"/>
            <a:chExt cx="6511155" cy="1575139"/>
          </a:xfrm>
        </p:grpSpPr>
        <p:sp>
          <p:nvSpPr>
            <p:cNvPr id="6" name="TextBox 6"/>
            <p:cNvSpPr txBox="1"/>
            <p:nvPr/>
          </p:nvSpPr>
          <p:spPr>
            <a:xfrm>
              <a:off x="0" y="-114300"/>
              <a:ext cx="6511155" cy="1408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959"/>
                </a:lnSpc>
              </a:pPr>
              <a:r>
                <a:rPr lang="en-US" sz="6399">
                  <a:solidFill>
                    <a:srgbClr val="1C2959"/>
                  </a:solidFill>
                  <a:latin typeface="Playfair Display Bold"/>
                </a:rPr>
                <a:t>Les CROSS</a:t>
              </a:r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1549739"/>
              <a:ext cx="2390922" cy="0"/>
            </a:xfrm>
            <a:prstGeom prst="line">
              <a:avLst/>
            </a:prstGeom>
            <a:ln w="50800" cap="flat">
              <a:solidFill>
                <a:srgbClr val="1C2959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8" name="Freeform 8"/>
          <p:cNvSpPr/>
          <p:nvPr/>
        </p:nvSpPr>
        <p:spPr>
          <a:xfrm>
            <a:off x="10663533" y="1302848"/>
            <a:ext cx="7134581" cy="7624575"/>
          </a:xfrm>
          <a:custGeom>
            <a:avLst/>
            <a:gdLst/>
            <a:ahLst/>
            <a:cxnLst/>
            <a:rect l="l" t="t" r="r" b="b"/>
            <a:pathLst>
              <a:path w="7134581" h="7624575">
                <a:moveTo>
                  <a:pt x="0" y="0"/>
                </a:moveTo>
                <a:lnTo>
                  <a:pt x="7134581" y="0"/>
                </a:lnTo>
                <a:lnTo>
                  <a:pt x="7134581" y="7624576"/>
                </a:lnTo>
                <a:lnTo>
                  <a:pt x="0" y="76245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</a:blip>
            <a:stretch>
              <a:fillRect l="-27768" t="-1717" r="-35235"/>
            </a:stretch>
          </a:blipFill>
          <a:ln w="9525" cap="sq">
            <a:solidFill>
              <a:srgbClr val="D9D9D9">
                <a:alpha val="73725"/>
              </a:srgbClr>
            </a:solidFill>
            <a:prstDash val="solid"/>
            <a:miter/>
          </a:ln>
        </p:spPr>
      </p:sp>
      <p:grpSp>
        <p:nvGrpSpPr>
          <p:cNvPr id="9" name="Group 9"/>
          <p:cNvGrpSpPr/>
          <p:nvPr/>
        </p:nvGrpSpPr>
        <p:grpSpPr>
          <a:xfrm>
            <a:off x="1331919" y="7215771"/>
            <a:ext cx="6658325" cy="1614492"/>
            <a:chOff x="0" y="0"/>
            <a:chExt cx="8877767" cy="2152656"/>
          </a:xfrm>
        </p:grpSpPr>
        <p:grpSp>
          <p:nvGrpSpPr>
            <p:cNvPr id="10" name="Group 10"/>
            <p:cNvGrpSpPr/>
            <p:nvPr/>
          </p:nvGrpSpPr>
          <p:grpSpPr>
            <a:xfrm rot="5400000">
              <a:off x="3362556" y="-3362556"/>
              <a:ext cx="2152656" cy="8877767"/>
              <a:chOff x="0" y="0"/>
              <a:chExt cx="425216" cy="175363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425216" cy="1753633"/>
              </a:xfrm>
              <a:custGeom>
                <a:avLst/>
                <a:gdLst/>
                <a:ahLst/>
                <a:cxnLst/>
                <a:rect l="l" t="t" r="r" b="b"/>
                <a:pathLst>
                  <a:path w="425216" h="1753633">
                    <a:moveTo>
                      <a:pt x="47953" y="0"/>
                    </a:moveTo>
                    <a:lnTo>
                      <a:pt x="377263" y="0"/>
                    </a:lnTo>
                    <a:cubicBezTo>
                      <a:pt x="403747" y="0"/>
                      <a:pt x="425216" y="21469"/>
                      <a:pt x="425216" y="47953"/>
                    </a:cubicBezTo>
                    <a:lnTo>
                      <a:pt x="425216" y="1705680"/>
                    </a:lnTo>
                    <a:cubicBezTo>
                      <a:pt x="425216" y="1732164"/>
                      <a:pt x="403747" y="1753633"/>
                      <a:pt x="377263" y="1753633"/>
                    </a:cubicBezTo>
                    <a:lnTo>
                      <a:pt x="47953" y="1753633"/>
                    </a:lnTo>
                    <a:cubicBezTo>
                      <a:pt x="21469" y="1753633"/>
                      <a:pt x="0" y="1732164"/>
                      <a:pt x="0" y="1705680"/>
                    </a:cubicBezTo>
                    <a:lnTo>
                      <a:pt x="0" y="47953"/>
                    </a:lnTo>
                    <a:cubicBezTo>
                      <a:pt x="0" y="21469"/>
                      <a:pt x="21469" y="0"/>
                      <a:pt x="47953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425216" cy="18012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>
              <a:off x="298055" y="374964"/>
              <a:ext cx="904251" cy="273536"/>
            </a:xfrm>
            <a:custGeom>
              <a:avLst/>
              <a:gdLst/>
              <a:ahLst/>
              <a:cxnLst/>
              <a:rect l="l" t="t" r="r" b="b"/>
              <a:pathLst>
                <a:path w="904251" h="273536">
                  <a:moveTo>
                    <a:pt x="0" y="0"/>
                  </a:moveTo>
                  <a:lnTo>
                    <a:pt x="904251" y="0"/>
                  </a:lnTo>
                  <a:lnTo>
                    <a:pt x="904251" y="273536"/>
                  </a:lnTo>
                  <a:lnTo>
                    <a:pt x="0" y="2735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1426221" y="182975"/>
              <a:ext cx="6484700" cy="17246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E16544"/>
                  </a:solidFill>
                  <a:latin typeface="Barlow Bold"/>
                </a:rPr>
                <a:t>Réceptionner </a:t>
              </a:r>
              <a:r>
                <a:rPr lang="en-US" sz="2499">
                  <a:solidFill>
                    <a:srgbClr val="1C2959"/>
                  </a:solidFill>
                  <a:latin typeface="Barlow"/>
                </a:rPr>
                <a:t>les alertes</a:t>
              </a:r>
            </a:p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E16544"/>
                  </a:solidFill>
                  <a:latin typeface="Barlow Bold"/>
                </a:rPr>
                <a:t>Coordonner </a:t>
              </a:r>
              <a:r>
                <a:rPr lang="en-US" sz="2499">
                  <a:solidFill>
                    <a:srgbClr val="1C2959"/>
                  </a:solidFill>
                  <a:latin typeface="Barlow"/>
                </a:rPr>
                <a:t>les opérations de sauvetage</a:t>
              </a:r>
            </a:p>
          </p:txBody>
        </p:sp>
        <p:sp>
          <p:nvSpPr>
            <p:cNvPr id="15" name="Freeform 15"/>
            <p:cNvSpPr/>
            <p:nvPr/>
          </p:nvSpPr>
          <p:spPr>
            <a:xfrm>
              <a:off x="304494" y="973466"/>
              <a:ext cx="904251" cy="273536"/>
            </a:xfrm>
            <a:custGeom>
              <a:avLst/>
              <a:gdLst/>
              <a:ahLst/>
              <a:cxnLst/>
              <a:rect l="l" t="t" r="r" b="b"/>
              <a:pathLst>
                <a:path w="904251" h="273536">
                  <a:moveTo>
                    <a:pt x="0" y="0"/>
                  </a:moveTo>
                  <a:lnTo>
                    <a:pt x="904251" y="0"/>
                  </a:lnTo>
                  <a:lnTo>
                    <a:pt x="904251" y="273536"/>
                  </a:lnTo>
                  <a:lnTo>
                    <a:pt x="0" y="2735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2170078" y="4696404"/>
            <a:ext cx="7264930" cy="1614492"/>
            <a:chOff x="0" y="0"/>
            <a:chExt cx="9686573" cy="2152656"/>
          </a:xfrm>
        </p:grpSpPr>
        <p:grpSp>
          <p:nvGrpSpPr>
            <p:cNvPr id="17" name="Group 17"/>
            <p:cNvGrpSpPr/>
            <p:nvPr/>
          </p:nvGrpSpPr>
          <p:grpSpPr>
            <a:xfrm rot="5400000">
              <a:off x="3672964" y="-3672964"/>
              <a:ext cx="2152656" cy="9498583"/>
              <a:chOff x="0" y="0"/>
              <a:chExt cx="425216" cy="1876263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425216" cy="1876263"/>
              </a:xfrm>
              <a:custGeom>
                <a:avLst/>
                <a:gdLst/>
                <a:ahLst/>
                <a:cxnLst/>
                <a:rect l="l" t="t" r="r" b="b"/>
                <a:pathLst>
                  <a:path w="425216" h="1876263">
                    <a:moveTo>
                      <a:pt x="47953" y="0"/>
                    </a:moveTo>
                    <a:lnTo>
                      <a:pt x="377263" y="0"/>
                    </a:lnTo>
                    <a:cubicBezTo>
                      <a:pt x="403747" y="0"/>
                      <a:pt x="425216" y="21469"/>
                      <a:pt x="425216" y="47953"/>
                    </a:cubicBezTo>
                    <a:lnTo>
                      <a:pt x="425216" y="1828311"/>
                    </a:lnTo>
                    <a:cubicBezTo>
                      <a:pt x="425216" y="1854794"/>
                      <a:pt x="403747" y="1876263"/>
                      <a:pt x="377263" y="1876263"/>
                    </a:cubicBezTo>
                    <a:lnTo>
                      <a:pt x="47953" y="1876263"/>
                    </a:lnTo>
                    <a:cubicBezTo>
                      <a:pt x="21469" y="1876263"/>
                      <a:pt x="0" y="1854794"/>
                      <a:pt x="0" y="1828311"/>
                    </a:cubicBezTo>
                    <a:lnTo>
                      <a:pt x="0" y="47953"/>
                    </a:lnTo>
                    <a:cubicBezTo>
                      <a:pt x="0" y="21469"/>
                      <a:pt x="21469" y="0"/>
                      <a:pt x="47953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425216" cy="19238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1418989" y="117454"/>
              <a:ext cx="8267584" cy="17246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1C2959"/>
                  </a:solidFill>
                  <a:latin typeface="Barlow"/>
                </a:rPr>
                <a:t>Créés en </a:t>
              </a:r>
              <a:r>
                <a:rPr lang="en-US" sz="2499">
                  <a:solidFill>
                    <a:srgbClr val="E16544"/>
                  </a:solidFill>
                  <a:latin typeface="Barlow Bold"/>
                </a:rPr>
                <a:t>1960</a:t>
              </a:r>
            </a:p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1C2959"/>
                  </a:solidFill>
                  <a:latin typeface="Barlow"/>
                </a:rPr>
                <a:t>Sous l’autorité des </a:t>
              </a:r>
              <a:r>
                <a:rPr lang="en-US" sz="2499">
                  <a:solidFill>
                    <a:srgbClr val="E16544"/>
                  </a:solidFill>
                  <a:latin typeface="Barlow Bold"/>
                </a:rPr>
                <a:t>préfets maritimes</a:t>
              </a:r>
            </a:p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1C2959"/>
                  </a:solidFill>
                  <a:latin typeface="Barlow"/>
                </a:rPr>
                <a:t>En </a:t>
              </a:r>
              <a:r>
                <a:rPr lang="en-US" sz="2499">
                  <a:solidFill>
                    <a:srgbClr val="E16544"/>
                  </a:solidFill>
                  <a:latin typeface="Barlow Bold"/>
                </a:rPr>
                <a:t>métropole </a:t>
              </a:r>
              <a:r>
                <a:rPr lang="en-US" sz="2499">
                  <a:solidFill>
                    <a:srgbClr val="1C2959"/>
                  </a:solidFill>
                  <a:latin typeface="Barlow"/>
                </a:rPr>
                <a:t>(x5) et en </a:t>
              </a:r>
              <a:r>
                <a:rPr lang="en-US" sz="2499">
                  <a:solidFill>
                    <a:srgbClr val="E16544"/>
                  </a:solidFill>
                  <a:latin typeface="Barlow Bold"/>
                </a:rPr>
                <a:t>Outre-mer</a:t>
              </a:r>
              <a:r>
                <a:rPr lang="en-US" sz="2499">
                  <a:solidFill>
                    <a:srgbClr val="1C2959"/>
                  </a:solidFill>
                  <a:latin typeface="Barlow"/>
                </a:rPr>
                <a:t> (x4)</a:t>
              </a:r>
            </a:p>
          </p:txBody>
        </p:sp>
        <p:sp>
          <p:nvSpPr>
            <p:cNvPr id="21" name="Freeform 21"/>
            <p:cNvSpPr/>
            <p:nvPr/>
          </p:nvSpPr>
          <p:spPr>
            <a:xfrm>
              <a:off x="292394" y="304156"/>
              <a:ext cx="904251" cy="273536"/>
            </a:xfrm>
            <a:custGeom>
              <a:avLst/>
              <a:gdLst/>
              <a:ahLst/>
              <a:cxnLst/>
              <a:rect l="l" t="t" r="r" b="b"/>
              <a:pathLst>
                <a:path w="904251" h="273536">
                  <a:moveTo>
                    <a:pt x="0" y="0"/>
                  </a:moveTo>
                  <a:lnTo>
                    <a:pt x="904251" y="0"/>
                  </a:lnTo>
                  <a:lnTo>
                    <a:pt x="904251" y="273536"/>
                  </a:lnTo>
                  <a:lnTo>
                    <a:pt x="0" y="2735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292394" y="859136"/>
              <a:ext cx="904251" cy="273536"/>
            </a:xfrm>
            <a:custGeom>
              <a:avLst/>
              <a:gdLst/>
              <a:ahLst/>
              <a:cxnLst/>
              <a:rect l="l" t="t" r="r" b="b"/>
              <a:pathLst>
                <a:path w="904251" h="273536">
                  <a:moveTo>
                    <a:pt x="0" y="0"/>
                  </a:moveTo>
                  <a:lnTo>
                    <a:pt x="904251" y="0"/>
                  </a:lnTo>
                  <a:lnTo>
                    <a:pt x="904251" y="273536"/>
                  </a:lnTo>
                  <a:lnTo>
                    <a:pt x="0" y="2735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292394" y="1500972"/>
              <a:ext cx="904251" cy="273536"/>
            </a:xfrm>
            <a:custGeom>
              <a:avLst/>
              <a:gdLst/>
              <a:ahLst/>
              <a:cxnLst/>
              <a:rect l="l" t="t" r="r" b="b"/>
              <a:pathLst>
                <a:path w="904251" h="273536">
                  <a:moveTo>
                    <a:pt x="0" y="0"/>
                  </a:moveTo>
                  <a:lnTo>
                    <a:pt x="904251" y="0"/>
                  </a:lnTo>
                  <a:lnTo>
                    <a:pt x="904251" y="273536"/>
                  </a:lnTo>
                  <a:lnTo>
                    <a:pt x="0" y="2735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4" name="Freeform 24"/>
          <p:cNvSpPr/>
          <p:nvPr/>
        </p:nvSpPr>
        <p:spPr>
          <a:xfrm>
            <a:off x="116320" y="9258300"/>
            <a:ext cx="912380" cy="912380"/>
          </a:xfrm>
          <a:custGeom>
            <a:avLst/>
            <a:gdLst/>
            <a:ahLst/>
            <a:cxnLst/>
            <a:rect l="l" t="t" r="r" b="b"/>
            <a:pathLst>
              <a:path w="912380" h="912380">
                <a:moveTo>
                  <a:pt x="0" y="0"/>
                </a:moveTo>
                <a:lnTo>
                  <a:pt x="912380" y="0"/>
                </a:lnTo>
                <a:lnTo>
                  <a:pt x="912380" y="912380"/>
                </a:lnTo>
                <a:lnTo>
                  <a:pt x="0" y="9123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4127869" y="2744615"/>
            <a:ext cx="5922765" cy="1046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35"/>
              </a:lnSpc>
            </a:pPr>
            <a:r>
              <a:rPr lang="en-US" sz="3025">
                <a:solidFill>
                  <a:srgbClr val="E16544"/>
                </a:solidFill>
                <a:latin typeface="Barlow Bold"/>
              </a:rPr>
              <a:t>C</a:t>
            </a:r>
            <a:r>
              <a:rPr lang="en-US" sz="3025">
                <a:solidFill>
                  <a:srgbClr val="1C2959"/>
                </a:solidFill>
                <a:latin typeface="Barlow"/>
              </a:rPr>
              <a:t>entres </a:t>
            </a:r>
            <a:r>
              <a:rPr lang="en-US" sz="3025">
                <a:solidFill>
                  <a:srgbClr val="E16544"/>
                </a:solidFill>
                <a:latin typeface="Barlow Bold"/>
              </a:rPr>
              <a:t>R</a:t>
            </a:r>
            <a:r>
              <a:rPr lang="en-US" sz="3025">
                <a:solidFill>
                  <a:srgbClr val="1C2959"/>
                </a:solidFill>
                <a:latin typeface="Barlow"/>
              </a:rPr>
              <a:t>égionaux </a:t>
            </a:r>
            <a:r>
              <a:rPr lang="en-US" sz="3025">
                <a:solidFill>
                  <a:srgbClr val="E16544"/>
                </a:solidFill>
                <a:latin typeface="Barlow Bold"/>
              </a:rPr>
              <a:t>O</a:t>
            </a:r>
            <a:r>
              <a:rPr lang="en-US" sz="3025">
                <a:solidFill>
                  <a:srgbClr val="1C2959"/>
                </a:solidFill>
                <a:latin typeface="Barlow"/>
              </a:rPr>
              <a:t>pérationnels de </a:t>
            </a:r>
            <a:r>
              <a:rPr lang="en-US" sz="3025">
                <a:solidFill>
                  <a:srgbClr val="E16544"/>
                </a:solidFill>
                <a:latin typeface="Barlow Bold"/>
              </a:rPr>
              <a:t>S</a:t>
            </a:r>
            <a:r>
              <a:rPr lang="en-US" sz="3025">
                <a:solidFill>
                  <a:srgbClr val="1C2959"/>
                </a:solidFill>
                <a:latin typeface="Barlow"/>
              </a:rPr>
              <a:t>auvetage et de </a:t>
            </a:r>
            <a:r>
              <a:rPr lang="en-US" sz="3025">
                <a:solidFill>
                  <a:srgbClr val="E16544"/>
                </a:solidFill>
                <a:latin typeface="Barlow Bold"/>
              </a:rPr>
              <a:t>S</a:t>
            </a:r>
            <a:r>
              <a:rPr lang="en-US" sz="3025">
                <a:solidFill>
                  <a:srgbClr val="1C2959"/>
                </a:solidFill>
                <a:latin typeface="Barlow"/>
              </a:rPr>
              <a:t>urveillance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529350" y="-817981"/>
            <a:ext cx="1471428" cy="4530128"/>
            <a:chOff x="0" y="0"/>
            <a:chExt cx="387537" cy="11931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7537" cy="1193120"/>
            </a:xfrm>
            <a:custGeom>
              <a:avLst/>
              <a:gdLst/>
              <a:ahLst/>
              <a:cxnLst/>
              <a:rect l="l" t="t" r="r" b="b"/>
              <a:pathLst>
                <a:path w="387537" h="1193120">
                  <a:moveTo>
                    <a:pt x="0" y="0"/>
                  </a:moveTo>
                  <a:lnTo>
                    <a:pt x="387537" y="0"/>
                  </a:lnTo>
                  <a:lnTo>
                    <a:pt x="387537" y="1193120"/>
                  </a:lnTo>
                  <a:lnTo>
                    <a:pt x="0" y="1193120"/>
                  </a:lnTo>
                  <a:close/>
                </a:path>
              </a:pathLst>
            </a:custGeom>
            <a:solidFill>
              <a:srgbClr val="A3B4B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87537" cy="1240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2934799" y="1887290"/>
            <a:ext cx="3732683" cy="0"/>
          </a:xfrm>
          <a:prstGeom prst="line">
            <a:avLst/>
          </a:prstGeom>
          <a:ln w="38100" cap="flat">
            <a:solidFill>
              <a:srgbClr val="1C29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16320" y="9277350"/>
            <a:ext cx="912380" cy="912380"/>
          </a:xfrm>
          <a:custGeom>
            <a:avLst/>
            <a:gdLst/>
            <a:ahLst/>
            <a:cxnLst/>
            <a:rect l="l" t="t" r="r" b="b"/>
            <a:pathLst>
              <a:path w="912380" h="912380">
                <a:moveTo>
                  <a:pt x="0" y="0"/>
                </a:moveTo>
                <a:lnTo>
                  <a:pt x="912380" y="0"/>
                </a:lnTo>
                <a:lnTo>
                  <a:pt x="912380" y="912380"/>
                </a:lnTo>
                <a:lnTo>
                  <a:pt x="0" y="9123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944023" y="394335"/>
            <a:ext cx="1013231" cy="1052748"/>
          </a:xfrm>
          <a:custGeom>
            <a:avLst/>
            <a:gdLst/>
            <a:ahLst/>
            <a:cxnLst/>
            <a:rect l="l" t="t" r="r" b="b"/>
            <a:pathLst>
              <a:path w="1013231" h="1052748">
                <a:moveTo>
                  <a:pt x="0" y="0"/>
                </a:moveTo>
                <a:lnTo>
                  <a:pt x="1013231" y="0"/>
                </a:lnTo>
                <a:lnTo>
                  <a:pt x="1013231" y="1052748"/>
                </a:lnTo>
                <a:lnTo>
                  <a:pt x="0" y="10527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61" b="-16945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5318424" y="5659804"/>
            <a:ext cx="4201515" cy="909098"/>
            <a:chOff x="0" y="0"/>
            <a:chExt cx="853814" cy="1847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3814" cy="184743"/>
            </a:xfrm>
            <a:custGeom>
              <a:avLst/>
              <a:gdLst/>
              <a:ahLst/>
              <a:cxnLst/>
              <a:rect l="l" t="t" r="r" b="b"/>
              <a:pathLst>
                <a:path w="853814" h="184743">
                  <a:moveTo>
                    <a:pt x="203200" y="0"/>
                  </a:moveTo>
                  <a:lnTo>
                    <a:pt x="853814" y="0"/>
                  </a:lnTo>
                  <a:lnTo>
                    <a:pt x="650614" y="184743"/>
                  </a:lnTo>
                  <a:lnTo>
                    <a:pt x="0" y="18474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295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-76200"/>
              <a:ext cx="650614" cy="260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libri (MS)"/>
                </a:rPr>
                <a:t>EXPLORATION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768061" y="5659804"/>
            <a:ext cx="4201515" cy="909098"/>
            <a:chOff x="0" y="0"/>
            <a:chExt cx="853814" cy="18474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3814" cy="184743"/>
            </a:xfrm>
            <a:custGeom>
              <a:avLst/>
              <a:gdLst/>
              <a:ahLst/>
              <a:cxnLst/>
              <a:rect l="l" t="t" r="r" b="b"/>
              <a:pathLst>
                <a:path w="853814" h="184743">
                  <a:moveTo>
                    <a:pt x="203200" y="0"/>
                  </a:moveTo>
                  <a:lnTo>
                    <a:pt x="853814" y="0"/>
                  </a:lnTo>
                  <a:lnTo>
                    <a:pt x="650614" y="184743"/>
                  </a:lnTo>
                  <a:lnTo>
                    <a:pt x="0" y="18474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295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01600" y="-76200"/>
              <a:ext cx="650614" cy="260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libri (MS)"/>
                </a:rPr>
                <a:t>NETTOYAGE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217698" y="5659804"/>
            <a:ext cx="4201515" cy="909098"/>
            <a:chOff x="0" y="0"/>
            <a:chExt cx="853814" cy="18474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53814" cy="184743"/>
            </a:xfrm>
            <a:custGeom>
              <a:avLst/>
              <a:gdLst/>
              <a:ahLst/>
              <a:cxnLst/>
              <a:rect l="l" t="t" r="r" b="b"/>
              <a:pathLst>
                <a:path w="853814" h="184743">
                  <a:moveTo>
                    <a:pt x="203200" y="0"/>
                  </a:moveTo>
                  <a:lnTo>
                    <a:pt x="853814" y="0"/>
                  </a:lnTo>
                  <a:lnTo>
                    <a:pt x="650614" y="184743"/>
                  </a:lnTo>
                  <a:lnTo>
                    <a:pt x="0" y="18474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2959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01600" y="-85725"/>
              <a:ext cx="650614" cy="2704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Calibri (MS)"/>
                </a:rPr>
                <a:t>CONSOLIDATION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868786" y="5659804"/>
            <a:ext cx="4201515" cy="909098"/>
            <a:chOff x="0" y="0"/>
            <a:chExt cx="853814" cy="18474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3814" cy="184743"/>
            </a:xfrm>
            <a:custGeom>
              <a:avLst/>
              <a:gdLst/>
              <a:ahLst/>
              <a:cxnLst/>
              <a:rect l="l" t="t" r="r" b="b"/>
              <a:pathLst>
                <a:path w="853814" h="184743">
                  <a:moveTo>
                    <a:pt x="203200" y="0"/>
                  </a:moveTo>
                  <a:lnTo>
                    <a:pt x="853814" y="0"/>
                  </a:lnTo>
                  <a:lnTo>
                    <a:pt x="650614" y="184743"/>
                  </a:lnTo>
                  <a:lnTo>
                    <a:pt x="0" y="18474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2959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01600" y="-76200"/>
              <a:ext cx="650614" cy="260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libri (MS)"/>
                </a:rPr>
                <a:t>IMPORT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3969544" y="4500767"/>
            <a:ext cx="940431" cy="940431"/>
          </a:xfrm>
          <a:custGeom>
            <a:avLst/>
            <a:gdLst/>
            <a:ahLst/>
            <a:cxnLst/>
            <a:rect l="l" t="t" r="r" b="b"/>
            <a:pathLst>
              <a:path w="940431" h="940431">
                <a:moveTo>
                  <a:pt x="0" y="0"/>
                </a:moveTo>
                <a:lnTo>
                  <a:pt x="940431" y="0"/>
                </a:lnTo>
                <a:lnTo>
                  <a:pt x="940431" y="940431"/>
                </a:lnTo>
                <a:lnTo>
                  <a:pt x="0" y="9404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3687116" y="6759403"/>
            <a:ext cx="859110" cy="1088801"/>
          </a:xfrm>
          <a:custGeom>
            <a:avLst/>
            <a:gdLst/>
            <a:ahLst/>
            <a:cxnLst/>
            <a:rect l="l" t="t" r="r" b="b"/>
            <a:pathLst>
              <a:path w="859110" h="1088801">
                <a:moveTo>
                  <a:pt x="0" y="0"/>
                </a:moveTo>
                <a:lnTo>
                  <a:pt x="859110" y="0"/>
                </a:lnTo>
                <a:lnTo>
                  <a:pt x="859110" y="1088801"/>
                </a:lnTo>
                <a:lnTo>
                  <a:pt x="0" y="10888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2" name="Freeform 22"/>
          <p:cNvSpPr/>
          <p:nvPr/>
        </p:nvSpPr>
        <p:spPr>
          <a:xfrm>
            <a:off x="10868819" y="4500767"/>
            <a:ext cx="979615" cy="940431"/>
          </a:xfrm>
          <a:custGeom>
            <a:avLst/>
            <a:gdLst/>
            <a:ahLst/>
            <a:cxnLst/>
            <a:rect l="l" t="t" r="r" b="b"/>
            <a:pathLst>
              <a:path w="979615" h="940431">
                <a:moveTo>
                  <a:pt x="0" y="0"/>
                </a:moveTo>
                <a:lnTo>
                  <a:pt x="979615" y="0"/>
                </a:lnTo>
                <a:lnTo>
                  <a:pt x="979615" y="940431"/>
                </a:lnTo>
                <a:lnTo>
                  <a:pt x="0" y="9404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6470870" y="6759403"/>
            <a:ext cx="1088801" cy="1088801"/>
          </a:xfrm>
          <a:custGeom>
            <a:avLst/>
            <a:gdLst/>
            <a:ahLst/>
            <a:cxnLst/>
            <a:rect l="l" t="t" r="r" b="b"/>
            <a:pathLst>
              <a:path w="1088801" h="1088801">
                <a:moveTo>
                  <a:pt x="0" y="0"/>
                </a:moveTo>
                <a:lnTo>
                  <a:pt x="1088801" y="0"/>
                </a:lnTo>
                <a:lnTo>
                  <a:pt x="1088801" y="1088801"/>
                </a:lnTo>
                <a:lnTo>
                  <a:pt x="0" y="10888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1848434" y="8038704"/>
            <a:ext cx="4927340" cy="1334237"/>
            <a:chOff x="0" y="0"/>
            <a:chExt cx="6569787" cy="1778983"/>
          </a:xfrm>
        </p:grpSpPr>
        <p:grpSp>
          <p:nvGrpSpPr>
            <p:cNvPr id="25" name="Group 25"/>
            <p:cNvGrpSpPr/>
            <p:nvPr/>
          </p:nvGrpSpPr>
          <p:grpSpPr>
            <a:xfrm rot="5400000">
              <a:off x="2395402" y="-2395402"/>
              <a:ext cx="1778983" cy="6569787"/>
              <a:chOff x="0" y="0"/>
              <a:chExt cx="351404" cy="1297736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351404" cy="1297736"/>
              </a:xfrm>
              <a:custGeom>
                <a:avLst/>
                <a:gdLst/>
                <a:ahLst/>
                <a:cxnLst/>
                <a:rect l="l" t="t" r="r" b="b"/>
                <a:pathLst>
                  <a:path w="351404" h="1297736">
                    <a:moveTo>
                      <a:pt x="58025" y="0"/>
                    </a:moveTo>
                    <a:lnTo>
                      <a:pt x="293379" y="0"/>
                    </a:lnTo>
                    <a:cubicBezTo>
                      <a:pt x="325425" y="0"/>
                      <a:pt x="351404" y="25979"/>
                      <a:pt x="351404" y="58025"/>
                    </a:cubicBezTo>
                    <a:lnTo>
                      <a:pt x="351404" y="1239711"/>
                    </a:lnTo>
                    <a:cubicBezTo>
                      <a:pt x="351404" y="1255100"/>
                      <a:pt x="345291" y="1269859"/>
                      <a:pt x="334409" y="1280740"/>
                    </a:cubicBezTo>
                    <a:cubicBezTo>
                      <a:pt x="323527" y="1291622"/>
                      <a:pt x="308768" y="1297736"/>
                      <a:pt x="293379" y="1297736"/>
                    </a:cubicBezTo>
                    <a:lnTo>
                      <a:pt x="58025" y="1297736"/>
                    </a:lnTo>
                    <a:cubicBezTo>
                      <a:pt x="25979" y="1297736"/>
                      <a:pt x="0" y="1271757"/>
                      <a:pt x="0" y="1239711"/>
                    </a:cubicBezTo>
                    <a:lnTo>
                      <a:pt x="0" y="58025"/>
                    </a:lnTo>
                    <a:cubicBezTo>
                      <a:pt x="0" y="25979"/>
                      <a:pt x="25979" y="0"/>
                      <a:pt x="58025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351404" cy="13453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8" name="Freeform 28"/>
            <p:cNvSpPr/>
            <p:nvPr/>
          </p:nvSpPr>
          <p:spPr>
            <a:xfrm>
              <a:off x="304053" y="524797"/>
              <a:ext cx="904251" cy="273536"/>
            </a:xfrm>
            <a:custGeom>
              <a:avLst/>
              <a:gdLst/>
              <a:ahLst/>
              <a:cxnLst/>
              <a:rect l="l" t="t" r="r" b="b"/>
              <a:pathLst>
                <a:path w="904251" h="273536">
                  <a:moveTo>
                    <a:pt x="0" y="0"/>
                  </a:moveTo>
                  <a:lnTo>
                    <a:pt x="904251" y="0"/>
                  </a:lnTo>
                  <a:lnTo>
                    <a:pt x="904251" y="273536"/>
                  </a:lnTo>
                  <a:lnTo>
                    <a:pt x="0" y="2735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TextBox 29"/>
            <p:cNvSpPr txBox="1"/>
            <p:nvPr/>
          </p:nvSpPr>
          <p:spPr>
            <a:xfrm>
              <a:off x="1426221" y="974283"/>
              <a:ext cx="4833514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1C2959"/>
                  </a:solidFill>
                  <a:latin typeface="Barlow"/>
                </a:rPr>
                <a:t>100K lignes  /  68 colonnes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432219" y="332808"/>
              <a:ext cx="3144147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E16544"/>
                  </a:solidFill>
                  <a:latin typeface="Barlow Bold"/>
                </a:rPr>
                <a:t>Dataset unifié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976089" y="2976030"/>
            <a:ext cx="4927340" cy="1334237"/>
            <a:chOff x="0" y="0"/>
            <a:chExt cx="6569787" cy="1778983"/>
          </a:xfrm>
        </p:grpSpPr>
        <p:grpSp>
          <p:nvGrpSpPr>
            <p:cNvPr id="32" name="Group 32"/>
            <p:cNvGrpSpPr/>
            <p:nvPr/>
          </p:nvGrpSpPr>
          <p:grpSpPr>
            <a:xfrm rot="5400000">
              <a:off x="2395402" y="-2395402"/>
              <a:ext cx="1778983" cy="6569787"/>
              <a:chOff x="0" y="0"/>
              <a:chExt cx="351404" cy="1297736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351404" cy="1297736"/>
              </a:xfrm>
              <a:custGeom>
                <a:avLst/>
                <a:gdLst/>
                <a:ahLst/>
                <a:cxnLst/>
                <a:rect l="l" t="t" r="r" b="b"/>
                <a:pathLst>
                  <a:path w="351404" h="1297736">
                    <a:moveTo>
                      <a:pt x="58025" y="0"/>
                    </a:moveTo>
                    <a:lnTo>
                      <a:pt x="293379" y="0"/>
                    </a:lnTo>
                    <a:cubicBezTo>
                      <a:pt x="325425" y="0"/>
                      <a:pt x="351404" y="25979"/>
                      <a:pt x="351404" y="58025"/>
                    </a:cubicBezTo>
                    <a:lnTo>
                      <a:pt x="351404" y="1239711"/>
                    </a:lnTo>
                    <a:cubicBezTo>
                      <a:pt x="351404" y="1255100"/>
                      <a:pt x="345291" y="1269859"/>
                      <a:pt x="334409" y="1280740"/>
                    </a:cubicBezTo>
                    <a:cubicBezTo>
                      <a:pt x="323527" y="1291622"/>
                      <a:pt x="308768" y="1297736"/>
                      <a:pt x="293379" y="1297736"/>
                    </a:cubicBezTo>
                    <a:lnTo>
                      <a:pt x="58025" y="1297736"/>
                    </a:lnTo>
                    <a:cubicBezTo>
                      <a:pt x="25979" y="1297736"/>
                      <a:pt x="0" y="1271757"/>
                      <a:pt x="0" y="1239711"/>
                    </a:cubicBezTo>
                    <a:lnTo>
                      <a:pt x="0" y="58025"/>
                    </a:lnTo>
                    <a:cubicBezTo>
                      <a:pt x="0" y="25979"/>
                      <a:pt x="25979" y="0"/>
                      <a:pt x="58025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47625"/>
                <a:ext cx="351404" cy="13453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5" name="Freeform 35"/>
            <p:cNvSpPr/>
            <p:nvPr/>
          </p:nvSpPr>
          <p:spPr>
            <a:xfrm>
              <a:off x="304053" y="524797"/>
              <a:ext cx="904251" cy="273536"/>
            </a:xfrm>
            <a:custGeom>
              <a:avLst/>
              <a:gdLst/>
              <a:ahLst/>
              <a:cxnLst/>
              <a:rect l="l" t="t" r="r" b="b"/>
              <a:pathLst>
                <a:path w="904251" h="273536">
                  <a:moveTo>
                    <a:pt x="0" y="0"/>
                  </a:moveTo>
                  <a:lnTo>
                    <a:pt x="904251" y="0"/>
                  </a:lnTo>
                  <a:lnTo>
                    <a:pt x="904251" y="273536"/>
                  </a:lnTo>
                  <a:lnTo>
                    <a:pt x="0" y="2735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TextBox 36"/>
            <p:cNvSpPr txBox="1"/>
            <p:nvPr/>
          </p:nvSpPr>
          <p:spPr>
            <a:xfrm>
              <a:off x="1426221" y="974283"/>
              <a:ext cx="4833514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1C2959"/>
                  </a:solidFill>
                  <a:latin typeface="Barlow"/>
                </a:rPr>
                <a:t> ( 5 Datasets )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432219" y="332808"/>
              <a:ext cx="4560822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E16544"/>
                  </a:solidFill>
                  <a:latin typeface="Barlow Bold"/>
                </a:rPr>
                <a:t>Collecter les données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8894956" y="2976030"/>
            <a:ext cx="4927340" cy="1334237"/>
            <a:chOff x="0" y="0"/>
            <a:chExt cx="6569787" cy="1778983"/>
          </a:xfrm>
        </p:grpSpPr>
        <p:grpSp>
          <p:nvGrpSpPr>
            <p:cNvPr id="39" name="Group 39"/>
            <p:cNvGrpSpPr/>
            <p:nvPr/>
          </p:nvGrpSpPr>
          <p:grpSpPr>
            <a:xfrm rot="5400000">
              <a:off x="2395402" y="-2395402"/>
              <a:ext cx="1778983" cy="6569787"/>
              <a:chOff x="0" y="0"/>
              <a:chExt cx="351404" cy="1297736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351404" cy="1297736"/>
              </a:xfrm>
              <a:custGeom>
                <a:avLst/>
                <a:gdLst/>
                <a:ahLst/>
                <a:cxnLst/>
                <a:rect l="l" t="t" r="r" b="b"/>
                <a:pathLst>
                  <a:path w="351404" h="1297736">
                    <a:moveTo>
                      <a:pt x="58025" y="0"/>
                    </a:moveTo>
                    <a:lnTo>
                      <a:pt x="293379" y="0"/>
                    </a:lnTo>
                    <a:cubicBezTo>
                      <a:pt x="325425" y="0"/>
                      <a:pt x="351404" y="25979"/>
                      <a:pt x="351404" y="58025"/>
                    </a:cubicBezTo>
                    <a:lnTo>
                      <a:pt x="351404" y="1239711"/>
                    </a:lnTo>
                    <a:cubicBezTo>
                      <a:pt x="351404" y="1255100"/>
                      <a:pt x="345291" y="1269859"/>
                      <a:pt x="334409" y="1280740"/>
                    </a:cubicBezTo>
                    <a:cubicBezTo>
                      <a:pt x="323527" y="1291622"/>
                      <a:pt x="308768" y="1297736"/>
                      <a:pt x="293379" y="1297736"/>
                    </a:cubicBezTo>
                    <a:lnTo>
                      <a:pt x="58025" y="1297736"/>
                    </a:lnTo>
                    <a:cubicBezTo>
                      <a:pt x="25979" y="1297736"/>
                      <a:pt x="0" y="1271757"/>
                      <a:pt x="0" y="1239711"/>
                    </a:cubicBezTo>
                    <a:lnTo>
                      <a:pt x="0" y="58025"/>
                    </a:lnTo>
                    <a:cubicBezTo>
                      <a:pt x="0" y="25979"/>
                      <a:pt x="25979" y="0"/>
                      <a:pt x="58025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47625"/>
                <a:ext cx="351404" cy="13453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2" name="Freeform 42"/>
            <p:cNvSpPr/>
            <p:nvPr/>
          </p:nvSpPr>
          <p:spPr>
            <a:xfrm>
              <a:off x="304053" y="524797"/>
              <a:ext cx="904251" cy="273536"/>
            </a:xfrm>
            <a:custGeom>
              <a:avLst/>
              <a:gdLst/>
              <a:ahLst/>
              <a:cxnLst/>
              <a:rect l="l" t="t" r="r" b="b"/>
              <a:pathLst>
                <a:path w="904251" h="273536">
                  <a:moveTo>
                    <a:pt x="0" y="0"/>
                  </a:moveTo>
                  <a:lnTo>
                    <a:pt x="904251" y="0"/>
                  </a:lnTo>
                  <a:lnTo>
                    <a:pt x="904251" y="273536"/>
                  </a:lnTo>
                  <a:lnTo>
                    <a:pt x="0" y="2735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3" name="TextBox 43"/>
            <p:cNvSpPr txBox="1"/>
            <p:nvPr/>
          </p:nvSpPr>
          <p:spPr>
            <a:xfrm>
              <a:off x="1426221" y="974283"/>
              <a:ext cx="4833514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1C2959"/>
                  </a:solidFill>
                  <a:latin typeface="Barlow"/>
                </a:rPr>
                <a:t> ( dtypes, NaN, doublons)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1432219" y="332808"/>
              <a:ext cx="4560822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E16544"/>
                  </a:solidFill>
                  <a:latin typeface="Barlow Bold"/>
                </a:rPr>
                <a:t>Préparer les données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4551601" y="8038704"/>
            <a:ext cx="4927340" cy="1334237"/>
            <a:chOff x="0" y="0"/>
            <a:chExt cx="6569787" cy="1778983"/>
          </a:xfrm>
        </p:grpSpPr>
        <p:grpSp>
          <p:nvGrpSpPr>
            <p:cNvPr id="46" name="Group 46"/>
            <p:cNvGrpSpPr/>
            <p:nvPr/>
          </p:nvGrpSpPr>
          <p:grpSpPr>
            <a:xfrm rot="5400000">
              <a:off x="2395402" y="-2395402"/>
              <a:ext cx="1778983" cy="6569787"/>
              <a:chOff x="0" y="0"/>
              <a:chExt cx="351404" cy="1297736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351404" cy="1297736"/>
              </a:xfrm>
              <a:custGeom>
                <a:avLst/>
                <a:gdLst/>
                <a:ahLst/>
                <a:cxnLst/>
                <a:rect l="l" t="t" r="r" b="b"/>
                <a:pathLst>
                  <a:path w="351404" h="1297736">
                    <a:moveTo>
                      <a:pt x="58025" y="0"/>
                    </a:moveTo>
                    <a:lnTo>
                      <a:pt x="293379" y="0"/>
                    </a:lnTo>
                    <a:cubicBezTo>
                      <a:pt x="325425" y="0"/>
                      <a:pt x="351404" y="25979"/>
                      <a:pt x="351404" y="58025"/>
                    </a:cubicBezTo>
                    <a:lnTo>
                      <a:pt x="351404" y="1239711"/>
                    </a:lnTo>
                    <a:cubicBezTo>
                      <a:pt x="351404" y="1255100"/>
                      <a:pt x="345291" y="1269859"/>
                      <a:pt x="334409" y="1280740"/>
                    </a:cubicBezTo>
                    <a:cubicBezTo>
                      <a:pt x="323527" y="1291622"/>
                      <a:pt x="308768" y="1297736"/>
                      <a:pt x="293379" y="1297736"/>
                    </a:cubicBezTo>
                    <a:lnTo>
                      <a:pt x="58025" y="1297736"/>
                    </a:lnTo>
                    <a:cubicBezTo>
                      <a:pt x="25979" y="1297736"/>
                      <a:pt x="0" y="1271757"/>
                      <a:pt x="0" y="1239711"/>
                    </a:cubicBezTo>
                    <a:lnTo>
                      <a:pt x="0" y="58025"/>
                    </a:lnTo>
                    <a:cubicBezTo>
                      <a:pt x="0" y="25979"/>
                      <a:pt x="25979" y="0"/>
                      <a:pt x="58025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0" y="-47625"/>
                <a:ext cx="351404" cy="13453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9" name="Freeform 49"/>
            <p:cNvSpPr/>
            <p:nvPr/>
          </p:nvSpPr>
          <p:spPr>
            <a:xfrm>
              <a:off x="304053" y="524797"/>
              <a:ext cx="904251" cy="273536"/>
            </a:xfrm>
            <a:custGeom>
              <a:avLst/>
              <a:gdLst/>
              <a:ahLst/>
              <a:cxnLst/>
              <a:rect l="l" t="t" r="r" b="b"/>
              <a:pathLst>
                <a:path w="904251" h="273536">
                  <a:moveTo>
                    <a:pt x="0" y="0"/>
                  </a:moveTo>
                  <a:lnTo>
                    <a:pt x="904251" y="0"/>
                  </a:lnTo>
                  <a:lnTo>
                    <a:pt x="904251" y="273536"/>
                  </a:lnTo>
                  <a:lnTo>
                    <a:pt x="0" y="2735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0" name="TextBox 50"/>
            <p:cNvSpPr txBox="1"/>
            <p:nvPr/>
          </p:nvSpPr>
          <p:spPr>
            <a:xfrm>
              <a:off x="1426221" y="974283"/>
              <a:ext cx="4833514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1C2959"/>
                  </a:solidFill>
                  <a:latin typeface="Barlow"/>
                </a:rPr>
                <a:t> ( corrélation, pertinence )</a:t>
              </a: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1432219" y="332808"/>
              <a:ext cx="4560822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E16544"/>
                  </a:solidFill>
                  <a:latin typeface="Barlow Bold"/>
                </a:rPr>
                <a:t>Étudier les données</a:t>
              </a:r>
            </a:p>
          </p:txBody>
        </p:sp>
      </p:grpSp>
      <p:sp>
        <p:nvSpPr>
          <p:cNvPr id="52" name="Freeform 52"/>
          <p:cNvSpPr/>
          <p:nvPr/>
        </p:nvSpPr>
        <p:spPr>
          <a:xfrm>
            <a:off x="17035806" y="1887290"/>
            <a:ext cx="921447" cy="921447"/>
          </a:xfrm>
          <a:custGeom>
            <a:avLst/>
            <a:gdLst/>
            <a:ahLst/>
            <a:cxnLst/>
            <a:rect l="l" t="t" r="r" b="b"/>
            <a:pathLst>
              <a:path w="921447" h="921447">
                <a:moveTo>
                  <a:pt x="0" y="0"/>
                </a:moveTo>
                <a:lnTo>
                  <a:pt x="921448" y="0"/>
                </a:lnTo>
                <a:lnTo>
                  <a:pt x="921448" y="921448"/>
                </a:lnTo>
                <a:lnTo>
                  <a:pt x="0" y="92144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53" name="Freeform 53"/>
          <p:cNvSpPr/>
          <p:nvPr/>
        </p:nvSpPr>
        <p:spPr>
          <a:xfrm>
            <a:off x="16882758" y="2893602"/>
            <a:ext cx="1227544" cy="1227544"/>
          </a:xfrm>
          <a:custGeom>
            <a:avLst/>
            <a:gdLst/>
            <a:ahLst/>
            <a:cxnLst/>
            <a:rect l="l" t="t" r="r" b="b"/>
            <a:pathLst>
              <a:path w="1227544" h="1227544">
                <a:moveTo>
                  <a:pt x="0" y="0"/>
                </a:moveTo>
                <a:lnTo>
                  <a:pt x="1227544" y="0"/>
                </a:lnTo>
                <a:lnTo>
                  <a:pt x="1227544" y="1227544"/>
                </a:lnTo>
                <a:lnTo>
                  <a:pt x="0" y="122754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54" name="TextBox 54"/>
          <p:cNvSpPr txBox="1"/>
          <p:nvPr/>
        </p:nvSpPr>
        <p:spPr>
          <a:xfrm>
            <a:off x="2934799" y="597069"/>
            <a:ext cx="10887497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1C2959"/>
                </a:solidFill>
                <a:latin typeface="Playfair Display Bold"/>
              </a:rPr>
              <a:t>Processing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529350" y="-817981"/>
            <a:ext cx="1471428" cy="4530128"/>
            <a:chOff x="0" y="0"/>
            <a:chExt cx="387537" cy="11931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7537" cy="1193120"/>
            </a:xfrm>
            <a:custGeom>
              <a:avLst/>
              <a:gdLst/>
              <a:ahLst/>
              <a:cxnLst/>
              <a:rect l="l" t="t" r="r" b="b"/>
              <a:pathLst>
                <a:path w="387537" h="1193120">
                  <a:moveTo>
                    <a:pt x="0" y="0"/>
                  </a:moveTo>
                  <a:lnTo>
                    <a:pt x="387537" y="0"/>
                  </a:lnTo>
                  <a:lnTo>
                    <a:pt x="387537" y="1193120"/>
                  </a:lnTo>
                  <a:lnTo>
                    <a:pt x="0" y="1193120"/>
                  </a:lnTo>
                  <a:close/>
                </a:path>
              </a:pathLst>
            </a:custGeom>
            <a:solidFill>
              <a:srgbClr val="A3B4B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87537" cy="1240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2934799" y="1887290"/>
            <a:ext cx="3732683" cy="0"/>
          </a:xfrm>
          <a:prstGeom prst="line">
            <a:avLst/>
          </a:prstGeom>
          <a:ln w="38100" cap="flat">
            <a:solidFill>
              <a:srgbClr val="1C29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16320" y="9277350"/>
            <a:ext cx="912380" cy="912380"/>
          </a:xfrm>
          <a:custGeom>
            <a:avLst/>
            <a:gdLst/>
            <a:ahLst/>
            <a:cxnLst/>
            <a:rect l="l" t="t" r="r" b="b"/>
            <a:pathLst>
              <a:path w="912380" h="912380">
                <a:moveTo>
                  <a:pt x="0" y="0"/>
                </a:moveTo>
                <a:lnTo>
                  <a:pt x="912380" y="0"/>
                </a:lnTo>
                <a:lnTo>
                  <a:pt x="912380" y="912380"/>
                </a:lnTo>
                <a:lnTo>
                  <a:pt x="0" y="9123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95375" y="2476500"/>
            <a:ext cx="16192500" cy="7137654"/>
          </a:xfrm>
          <a:custGeom>
            <a:avLst/>
            <a:gdLst/>
            <a:ahLst/>
            <a:cxnLst/>
            <a:rect l="l" t="t" r="r" b="b"/>
            <a:pathLst>
              <a:path w="16192500" h="7137654">
                <a:moveTo>
                  <a:pt x="0" y="0"/>
                </a:moveTo>
                <a:lnTo>
                  <a:pt x="16192500" y="0"/>
                </a:lnTo>
                <a:lnTo>
                  <a:pt x="16192500" y="7137654"/>
                </a:lnTo>
                <a:lnTo>
                  <a:pt x="0" y="71376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934799" y="597069"/>
            <a:ext cx="12143420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1C2959"/>
                </a:solidFill>
                <a:latin typeface="Playfair Display Bold"/>
              </a:rPr>
              <a:t>Exploration</a:t>
            </a:r>
          </a:p>
        </p:txBody>
      </p:sp>
      <p:sp>
        <p:nvSpPr>
          <p:cNvPr id="9" name="Freeform 9"/>
          <p:cNvSpPr/>
          <p:nvPr/>
        </p:nvSpPr>
        <p:spPr>
          <a:xfrm>
            <a:off x="16944023" y="394335"/>
            <a:ext cx="867728" cy="867728"/>
          </a:xfrm>
          <a:custGeom>
            <a:avLst/>
            <a:gdLst/>
            <a:ahLst/>
            <a:cxnLst/>
            <a:rect l="l" t="t" r="r" b="b"/>
            <a:pathLst>
              <a:path w="867728" h="867728">
                <a:moveTo>
                  <a:pt x="0" y="0"/>
                </a:moveTo>
                <a:lnTo>
                  <a:pt x="867727" y="0"/>
                </a:lnTo>
                <a:lnTo>
                  <a:pt x="867727" y="867727"/>
                </a:lnTo>
                <a:lnTo>
                  <a:pt x="0" y="867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608" t="-5106" r="-2498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529350" y="-817981"/>
            <a:ext cx="1471428" cy="4530128"/>
            <a:chOff x="0" y="0"/>
            <a:chExt cx="387537" cy="11931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7537" cy="1193120"/>
            </a:xfrm>
            <a:custGeom>
              <a:avLst/>
              <a:gdLst/>
              <a:ahLst/>
              <a:cxnLst/>
              <a:rect l="l" t="t" r="r" b="b"/>
              <a:pathLst>
                <a:path w="387537" h="1193120">
                  <a:moveTo>
                    <a:pt x="0" y="0"/>
                  </a:moveTo>
                  <a:lnTo>
                    <a:pt x="387537" y="0"/>
                  </a:lnTo>
                  <a:lnTo>
                    <a:pt x="387537" y="1193120"/>
                  </a:lnTo>
                  <a:lnTo>
                    <a:pt x="0" y="1193120"/>
                  </a:lnTo>
                  <a:close/>
                </a:path>
              </a:pathLst>
            </a:custGeom>
            <a:solidFill>
              <a:srgbClr val="A3B4B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87537" cy="1240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2934799" y="1887290"/>
            <a:ext cx="3732683" cy="0"/>
          </a:xfrm>
          <a:prstGeom prst="line">
            <a:avLst/>
          </a:prstGeom>
          <a:ln w="38100" cap="flat">
            <a:solidFill>
              <a:srgbClr val="1C29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16320" y="9277350"/>
            <a:ext cx="912380" cy="912380"/>
          </a:xfrm>
          <a:custGeom>
            <a:avLst/>
            <a:gdLst/>
            <a:ahLst/>
            <a:cxnLst/>
            <a:rect l="l" t="t" r="r" b="b"/>
            <a:pathLst>
              <a:path w="912380" h="912380">
                <a:moveTo>
                  <a:pt x="0" y="0"/>
                </a:moveTo>
                <a:lnTo>
                  <a:pt x="912380" y="0"/>
                </a:lnTo>
                <a:lnTo>
                  <a:pt x="912380" y="912380"/>
                </a:lnTo>
                <a:lnTo>
                  <a:pt x="0" y="9123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95375" y="2476500"/>
            <a:ext cx="16192500" cy="7109217"/>
          </a:xfrm>
          <a:custGeom>
            <a:avLst/>
            <a:gdLst/>
            <a:ahLst/>
            <a:cxnLst/>
            <a:rect l="l" t="t" r="r" b="b"/>
            <a:pathLst>
              <a:path w="16192500" h="7109217">
                <a:moveTo>
                  <a:pt x="0" y="0"/>
                </a:moveTo>
                <a:lnTo>
                  <a:pt x="16192500" y="0"/>
                </a:lnTo>
                <a:lnTo>
                  <a:pt x="16192500" y="7109217"/>
                </a:lnTo>
                <a:lnTo>
                  <a:pt x="0" y="71092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934799" y="597069"/>
            <a:ext cx="10165151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1C2959"/>
                </a:solidFill>
                <a:latin typeface="Playfair Display Bold"/>
              </a:rPr>
              <a:t>Analyse des tendances</a:t>
            </a:r>
          </a:p>
        </p:txBody>
      </p:sp>
      <p:sp>
        <p:nvSpPr>
          <p:cNvPr id="9" name="Freeform 9"/>
          <p:cNvSpPr/>
          <p:nvPr/>
        </p:nvSpPr>
        <p:spPr>
          <a:xfrm>
            <a:off x="16944023" y="394335"/>
            <a:ext cx="867728" cy="867728"/>
          </a:xfrm>
          <a:custGeom>
            <a:avLst/>
            <a:gdLst/>
            <a:ahLst/>
            <a:cxnLst/>
            <a:rect l="l" t="t" r="r" b="b"/>
            <a:pathLst>
              <a:path w="867728" h="867728">
                <a:moveTo>
                  <a:pt x="0" y="0"/>
                </a:moveTo>
                <a:lnTo>
                  <a:pt x="867727" y="0"/>
                </a:lnTo>
                <a:lnTo>
                  <a:pt x="867727" y="867727"/>
                </a:lnTo>
                <a:lnTo>
                  <a:pt x="0" y="867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608" t="-5106" r="-2498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529350" y="-817981"/>
            <a:ext cx="1471428" cy="4530128"/>
            <a:chOff x="0" y="0"/>
            <a:chExt cx="387537" cy="11931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7537" cy="1193120"/>
            </a:xfrm>
            <a:custGeom>
              <a:avLst/>
              <a:gdLst/>
              <a:ahLst/>
              <a:cxnLst/>
              <a:rect l="l" t="t" r="r" b="b"/>
              <a:pathLst>
                <a:path w="387537" h="1193120">
                  <a:moveTo>
                    <a:pt x="0" y="0"/>
                  </a:moveTo>
                  <a:lnTo>
                    <a:pt x="387537" y="0"/>
                  </a:lnTo>
                  <a:lnTo>
                    <a:pt x="387537" y="1193120"/>
                  </a:lnTo>
                  <a:lnTo>
                    <a:pt x="0" y="1193120"/>
                  </a:lnTo>
                  <a:close/>
                </a:path>
              </a:pathLst>
            </a:custGeom>
            <a:solidFill>
              <a:srgbClr val="A3B4B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87537" cy="1240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2934799" y="1887290"/>
            <a:ext cx="3732683" cy="0"/>
          </a:xfrm>
          <a:prstGeom prst="line">
            <a:avLst/>
          </a:prstGeom>
          <a:ln w="38100" cap="flat">
            <a:solidFill>
              <a:srgbClr val="1C29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16320" y="9277350"/>
            <a:ext cx="912380" cy="912380"/>
          </a:xfrm>
          <a:custGeom>
            <a:avLst/>
            <a:gdLst/>
            <a:ahLst/>
            <a:cxnLst/>
            <a:rect l="l" t="t" r="r" b="b"/>
            <a:pathLst>
              <a:path w="912380" h="912380">
                <a:moveTo>
                  <a:pt x="0" y="0"/>
                </a:moveTo>
                <a:lnTo>
                  <a:pt x="912380" y="0"/>
                </a:lnTo>
                <a:lnTo>
                  <a:pt x="912380" y="912380"/>
                </a:lnTo>
                <a:lnTo>
                  <a:pt x="0" y="9123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80313" y="2705390"/>
            <a:ext cx="6079853" cy="6355559"/>
          </a:xfrm>
          <a:custGeom>
            <a:avLst/>
            <a:gdLst/>
            <a:ahLst/>
            <a:cxnLst/>
            <a:rect l="l" t="t" r="r" b="b"/>
            <a:pathLst>
              <a:path w="6079853" h="6355559">
                <a:moveTo>
                  <a:pt x="0" y="0"/>
                </a:moveTo>
                <a:lnTo>
                  <a:pt x="6079854" y="0"/>
                </a:lnTo>
                <a:lnTo>
                  <a:pt x="6079854" y="6355559"/>
                </a:lnTo>
                <a:lnTo>
                  <a:pt x="0" y="6355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1000"/>
            </a:blip>
            <a:stretch>
              <a:fillRect l="-49280" r="-8013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7591444" y="5071748"/>
            <a:ext cx="9472182" cy="1247821"/>
            <a:chOff x="0" y="0"/>
            <a:chExt cx="12629576" cy="1663761"/>
          </a:xfrm>
        </p:grpSpPr>
        <p:sp>
          <p:nvSpPr>
            <p:cNvPr id="9" name="Freeform 9"/>
            <p:cNvSpPr/>
            <p:nvPr/>
          </p:nvSpPr>
          <p:spPr>
            <a:xfrm>
              <a:off x="1742011" y="59751"/>
              <a:ext cx="904251" cy="273536"/>
            </a:xfrm>
            <a:custGeom>
              <a:avLst/>
              <a:gdLst/>
              <a:ahLst/>
              <a:cxnLst/>
              <a:rect l="l" t="t" r="r" b="b"/>
              <a:pathLst>
                <a:path w="904251" h="273536">
                  <a:moveTo>
                    <a:pt x="0" y="0"/>
                  </a:moveTo>
                  <a:lnTo>
                    <a:pt x="904251" y="0"/>
                  </a:lnTo>
                  <a:lnTo>
                    <a:pt x="904251" y="273536"/>
                  </a:lnTo>
                  <a:lnTo>
                    <a:pt x="0" y="2735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742011" y="614731"/>
              <a:ext cx="904251" cy="273536"/>
            </a:xfrm>
            <a:custGeom>
              <a:avLst/>
              <a:gdLst/>
              <a:ahLst/>
              <a:cxnLst/>
              <a:rect l="l" t="t" r="r" b="b"/>
              <a:pathLst>
                <a:path w="904251" h="273536">
                  <a:moveTo>
                    <a:pt x="0" y="0"/>
                  </a:moveTo>
                  <a:lnTo>
                    <a:pt x="904251" y="0"/>
                  </a:lnTo>
                  <a:lnTo>
                    <a:pt x="904251" y="273536"/>
                  </a:lnTo>
                  <a:lnTo>
                    <a:pt x="0" y="2735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742011" y="1256567"/>
              <a:ext cx="904251" cy="273536"/>
            </a:xfrm>
            <a:custGeom>
              <a:avLst/>
              <a:gdLst/>
              <a:ahLst/>
              <a:cxnLst/>
              <a:rect l="l" t="t" r="r" b="b"/>
              <a:pathLst>
                <a:path w="904251" h="273536">
                  <a:moveTo>
                    <a:pt x="0" y="0"/>
                  </a:moveTo>
                  <a:lnTo>
                    <a:pt x="904251" y="0"/>
                  </a:lnTo>
                  <a:lnTo>
                    <a:pt x="904251" y="273536"/>
                  </a:lnTo>
                  <a:lnTo>
                    <a:pt x="0" y="2735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2" name="Group 12"/>
            <p:cNvGrpSpPr/>
            <p:nvPr/>
          </p:nvGrpSpPr>
          <p:grpSpPr>
            <a:xfrm rot="5400000">
              <a:off x="5482908" y="-5482908"/>
              <a:ext cx="1663761" cy="12629576"/>
              <a:chOff x="0" y="0"/>
              <a:chExt cx="358220" cy="2719242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358220" cy="2719242"/>
              </a:xfrm>
              <a:custGeom>
                <a:avLst/>
                <a:gdLst/>
                <a:ahLst/>
                <a:cxnLst/>
                <a:rect l="l" t="t" r="r" b="b"/>
                <a:pathLst>
                  <a:path w="358220" h="2719242">
                    <a:moveTo>
                      <a:pt x="62044" y="0"/>
                    </a:moveTo>
                    <a:lnTo>
                      <a:pt x="296177" y="0"/>
                    </a:lnTo>
                    <a:cubicBezTo>
                      <a:pt x="312632" y="0"/>
                      <a:pt x="328413" y="6537"/>
                      <a:pt x="340048" y="18172"/>
                    </a:cubicBezTo>
                    <a:cubicBezTo>
                      <a:pt x="351683" y="29808"/>
                      <a:pt x="358220" y="45589"/>
                      <a:pt x="358220" y="62044"/>
                    </a:cubicBezTo>
                    <a:lnTo>
                      <a:pt x="358220" y="2657198"/>
                    </a:lnTo>
                    <a:cubicBezTo>
                      <a:pt x="358220" y="2691464"/>
                      <a:pt x="330442" y="2719242"/>
                      <a:pt x="296177" y="2719242"/>
                    </a:cubicBezTo>
                    <a:lnTo>
                      <a:pt x="62044" y="2719242"/>
                    </a:lnTo>
                    <a:cubicBezTo>
                      <a:pt x="45589" y="2719242"/>
                      <a:pt x="29808" y="2712705"/>
                      <a:pt x="18172" y="2701069"/>
                    </a:cubicBezTo>
                    <a:cubicBezTo>
                      <a:pt x="6537" y="2689434"/>
                      <a:pt x="0" y="2673653"/>
                      <a:pt x="0" y="2657198"/>
                    </a:cubicBezTo>
                    <a:lnTo>
                      <a:pt x="0" y="62044"/>
                    </a:lnTo>
                    <a:cubicBezTo>
                      <a:pt x="0" y="45589"/>
                      <a:pt x="6537" y="29808"/>
                      <a:pt x="18172" y="18172"/>
                    </a:cubicBezTo>
                    <a:cubicBezTo>
                      <a:pt x="29808" y="6537"/>
                      <a:pt x="45589" y="0"/>
                      <a:pt x="62044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358220" cy="2766867"/>
              </a:xfrm>
              <a:prstGeom prst="rect">
                <a:avLst/>
              </a:prstGeom>
            </p:spPr>
            <p:txBody>
              <a:bodyPr lIns="46606" tIns="46606" rIns="46606" bIns="46606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5" name="AutoShape 15"/>
            <p:cNvSpPr/>
            <p:nvPr/>
          </p:nvSpPr>
          <p:spPr>
            <a:xfrm flipH="1">
              <a:off x="256844" y="733489"/>
              <a:ext cx="2630646" cy="0"/>
            </a:xfrm>
            <a:prstGeom prst="line">
              <a:avLst/>
            </a:prstGeom>
            <a:ln w="25400" cap="flat">
              <a:solidFill>
                <a:srgbClr val="E1654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72012" y="896126"/>
              <a:ext cx="8221066" cy="438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31"/>
                </a:lnSpc>
              </a:pPr>
              <a:r>
                <a:rPr lang="en-US" sz="1951">
                  <a:solidFill>
                    <a:srgbClr val="1C2959"/>
                  </a:solidFill>
                  <a:latin typeface="Barlow"/>
                </a:rPr>
                <a:t>Aider les CROSS à </a:t>
              </a:r>
              <a:r>
                <a:rPr lang="en-US" sz="1951">
                  <a:solidFill>
                    <a:srgbClr val="E16544"/>
                  </a:solidFill>
                  <a:latin typeface="Barlow Bold"/>
                </a:rPr>
                <a:t>prioriser les opérations de sauvetage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50352" y="153094"/>
              <a:ext cx="1647638" cy="4394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31"/>
                </a:lnSpc>
              </a:pPr>
              <a:r>
                <a:rPr lang="en-US" sz="1951">
                  <a:solidFill>
                    <a:srgbClr val="1C2959"/>
                  </a:solidFill>
                  <a:latin typeface="Barlow Bold"/>
                </a:rPr>
                <a:t>OBJECTIF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591444" y="3117931"/>
            <a:ext cx="9472182" cy="1277147"/>
            <a:chOff x="0" y="0"/>
            <a:chExt cx="12629576" cy="1702863"/>
          </a:xfrm>
        </p:grpSpPr>
        <p:sp>
          <p:nvSpPr>
            <p:cNvPr id="19" name="Freeform 19"/>
            <p:cNvSpPr/>
            <p:nvPr/>
          </p:nvSpPr>
          <p:spPr>
            <a:xfrm>
              <a:off x="1742011" y="59751"/>
              <a:ext cx="904251" cy="273536"/>
            </a:xfrm>
            <a:custGeom>
              <a:avLst/>
              <a:gdLst/>
              <a:ahLst/>
              <a:cxnLst/>
              <a:rect l="l" t="t" r="r" b="b"/>
              <a:pathLst>
                <a:path w="904251" h="273536">
                  <a:moveTo>
                    <a:pt x="0" y="0"/>
                  </a:moveTo>
                  <a:lnTo>
                    <a:pt x="904251" y="0"/>
                  </a:lnTo>
                  <a:lnTo>
                    <a:pt x="904251" y="273536"/>
                  </a:lnTo>
                  <a:lnTo>
                    <a:pt x="0" y="2735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1742011" y="614731"/>
              <a:ext cx="904251" cy="273536"/>
            </a:xfrm>
            <a:custGeom>
              <a:avLst/>
              <a:gdLst/>
              <a:ahLst/>
              <a:cxnLst/>
              <a:rect l="l" t="t" r="r" b="b"/>
              <a:pathLst>
                <a:path w="904251" h="273536">
                  <a:moveTo>
                    <a:pt x="0" y="0"/>
                  </a:moveTo>
                  <a:lnTo>
                    <a:pt x="904251" y="0"/>
                  </a:lnTo>
                  <a:lnTo>
                    <a:pt x="904251" y="273536"/>
                  </a:lnTo>
                  <a:lnTo>
                    <a:pt x="0" y="2735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1742011" y="1256567"/>
              <a:ext cx="904251" cy="273536"/>
            </a:xfrm>
            <a:custGeom>
              <a:avLst/>
              <a:gdLst/>
              <a:ahLst/>
              <a:cxnLst/>
              <a:rect l="l" t="t" r="r" b="b"/>
              <a:pathLst>
                <a:path w="904251" h="273536">
                  <a:moveTo>
                    <a:pt x="0" y="0"/>
                  </a:moveTo>
                  <a:lnTo>
                    <a:pt x="904251" y="0"/>
                  </a:lnTo>
                  <a:lnTo>
                    <a:pt x="904251" y="273536"/>
                  </a:lnTo>
                  <a:lnTo>
                    <a:pt x="0" y="2735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2" name="Group 22"/>
            <p:cNvGrpSpPr/>
            <p:nvPr/>
          </p:nvGrpSpPr>
          <p:grpSpPr>
            <a:xfrm rot="5400000">
              <a:off x="5463357" y="-5463357"/>
              <a:ext cx="1702863" cy="12629576"/>
              <a:chOff x="0" y="0"/>
              <a:chExt cx="366639" cy="271924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366639" cy="2719242"/>
              </a:xfrm>
              <a:custGeom>
                <a:avLst/>
                <a:gdLst/>
                <a:ahLst/>
                <a:cxnLst/>
                <a:rect l="l" t="t" r="r" b="b"/>
                <a:pathLst>
                  <a:path w="366639" h="2719242">
                    <a:moveTo>
                      <a:pt x="60619" y="0"/>
                    </a:moveTo>
                    <a:lnTo>
                      <a:pt x="306020" y="0"/>
                    </a:lnTo>
                    <a:cubicBezTo>
                      <a:pt x="339499" y="0"/>
                      <a:pt x="366639" y="27140"/>
                      <a:pt x="366639" y="60619"/>
                    </a:cubicBezTo>
                    <a:lnTo>
                      <a:pt x="366639" y="2658623"/>
                    </a:lnTo>
                    <a:cubicBezTo>
                      <a:pt x="366639" y="2692102"/>
                      <a:pt x="339499" y="2719242"/>
                      <a:pt x="306020" y="2719242"/>
                    </a:cubicBezTo>
                    <a:lnTo>
                      <a:pt x="60619" y="2719242"/>
                    </a:lnTo>
                    <a:cubicBezTo>
                      <a:pt x="27140" y="2719242"/>
                      <a:pt x="0" y="2692102"/>
                      <a:pt x="0" y="2658623"/>
                    </a:cubicBezTo>
                    <a:lnTo>
                      <a:pt x="0" y="60619"/>
                    </a:lnTo>
                    <a:cubicBezTo>
                      <a:pt x="0" y="27140"/>
                      <a:pt x="27140" y="0"/>
                      <a:pt x="60619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47625"/>
                <a:ext cx="366639" cy="2766867"/>
              </a:xfrm>
              <a:prstGeom prst="rect">
                <a:avLst/>
              </a:prstGeom>
            </p:spPr>
            <p:txBody>
              <a:bodyPr lIns="46606" tIns="46606" rIns="46606" bIns="46606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5" name="AutoShape 25"/>
            <p:cNvSpPr/>
            <p:nvPr/>
          </p:nvSpPr>
          <p:spPr>
            <a:xfrm flipH="1">
              <a:off x="256844" y="733489"/>
              <a:ext cx="2630646" cy="0"/>
            </a:xfrm>
            <a:prstGeom prst="line">
              <a:avLst/>
            </a:prstGeom>
            <a:ln w="25400" cap="flat">
              <a:solidFill>
                <a:srgbClr val="E1654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250352" y="153094"/>
              <a:ext cx="2637139" cy="4394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31"/>
                </a:lnSpc>
              </a:pPr>
              <a:r>
                <a:rPr lang="en-US" sz="1951">
                  <a:solidFill>
                    <a:srgbClr val="1C2959"/>
                  </a:solidFill>
                  <a:latin typeface="Barlow Bold"/>
                </a:rPr>
                <a:t>PROBLÉMATiQUE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88799" y="876898"/>
              <a:ext cx="7622814" cy="438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31"/>
                </a:lnSpc>
              </a:pPr>
              <a:r>
                <a:rPr lang="en-US" sz="1951">
                  <a:solidFill>
                    <a:srgbClr val="1C2959"/>
                  </a:solidFill>
                  <a:latin typeface="Barlow"/>
                </a:rPr>
                <a:t>Augmentation importante du nombre d’opérations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934799" y="597069"/>
            <a:ext cx="10165151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1C2959"/>
                </a:solidFill>
                <a:latin typeface="Playfair Display Bold"/>
              </a:rPr>
              <a:t>Proposition de valeur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7591444" y="6995844"/>
            <a:ext cx="9472182" cy="1674727"/>
            <a:chOff x="0" y="0"/>
            <a:chExt cx="12629576" cy="2232969"/>
          </a:xfrm>
        </p:grpSpPr>
        <p:sp>
          <p:nvSpPr>
            <p:cNvPr id="30" name="Freeform 30"/>
            <p:cNvSpPr/>
            <p:nvPr/>
          </p:nvSpPr>
          <p:spPr>
            <a:xfrm>
              <a:off x="1742011" y="59751"/>
              <a:ext cx="904251" cy="273536"/>
            </a:xfrm>
            <a:custGeom>
              <a:avLst/>
              <a:gdLst/>
              <a:ahLst/>
              <a:cxnLst/>
              <a:rect l="l" t="t" r="r" b="b"/>
              <a:pathLst>
                <a:path w="904251" h="273536">
                  <a:moveTo>
                    <a:pt x="0" y="0"/>
                  </a:moveTo>
                  <a:lnTo>
                    <a:pt x="904251" y="0"/>
                  </a:lnTo>
                  <a:lnTo>
                    <a:pt x="904251" y="273536"/>
                  </a:lnTo>
                  <a:lnTo>
                    <a:pt x="0" y="2735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>
              <a:off x="1742011" y="614731"/>
              <a:ext cx="904251" cy="273536"/>
            </a:xfrm>
            <a:custGeom>
              <a:avLst/>
              <a:gdLst/>
              <a:ahLst/>
              <a:cxnLst/>
              <a:rect l="l" t="t" r="r" b="b"/>
              <a:pathLst>
                <a:path w="904251" h="273536">
                  <a:moveTo>
                    <a:pt x="0" y="0"/>
                  </a:moveTo>
                  <a:lnTo>
                    <a:pt x="904251" y="0"/>
                  </a:lnTo>
                  <a:lnTo>
                    <a:pt x="904251" y="273536"/>
                  </a:lnTo>
                  <a:lnTo>
                    <a:pt x="0" y="2735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>
              <a:off x="1742011" y="1256567"/>
              <a:ext cx="904251" cy="273536"/>
            </a:xfrm>
            <a:custGeom>
              <a:avLst/>
              <a:gdLst/>
              <a:ahLst/>
              <a:cxnLst/>
              <a:rect l="l" t="t" r="r" b="b"/>
              <a:pathLst>
                <a:path w="904251" h="273536">
                  <a:moveTo>
                    <a:pt x="0" y="0"/>
                  </a:moveTo>
                  <a:lnTo>
                    <a:pt x="904251" y="0"/>
                  </a:lnTo>
                  <a:lnTo>
                    <a:pt x="904251" y="273536"/>
                  </a:lnTo>
                  <a:lnTo>
                    <a:pt x="0" y="2735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3" name="Group 33"/>
            <p:cNvGrpSpPr/>
            <p:nvPr/>
          </p:nvGrpSpPr>
          <p:grpSpPr>
            <a:xfrm rot="5400000">
              <a:off x="5198304" y="-5198304"/>
              <a:ext cx="2232969" cy="12629576"/>
              <a:chOff x="0" y="0"/>
              <a:chExt cx="480775" cy="2719242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480775" cy="2719242"/>
              </a:xfrm>
              <a:custGeom>
                <a:avLst/>
                <a:gdLst/>
                <a:ahLst/>
                <a:cxnLst/>
                <a:rect l="l" t="t" r="r" b="b"/>
                <a:pathLst>
                  <a:path w="480775" h="2719242">
                    <a:moveTo>
                      <a:pt x="46228" y="0"/>
                    </a:moveTo>
                    <a:lnTo>
                      <a:pt x="434547" y="0"/>
                    </a:lnTo>
                    <a:cubicBezTo>
                      <a:pt x="446807" y="0"/>
                      <a:pt x="458566" y="4870"/>
                      <a:pt x="467235" y="13540"/>
                    </a:cubicBezTo>
                    <a:cubicBezTo>
                      <a:pt x="475904" y="22209"/>
                      <a:pt x="480775" y="33968"/>
                      <a:pt x="480775" y="46228"/>
                    </a:cubicBezTo>
                    <a:lnTo>
                      <a:pt x="480775" y="2673014"/>
                    </a:lnTo>
                    <a:cubicBezTo>
                      <a:pt x="480775" y="2698545"/>
                      <a:pt x="460078" y="2719242"/>
                      <a:pt x="434547" y="2719242"/>
                    </a:cubicBezTo>
                    <a:lnTo>
                      <a:pt x="46228" y="2719242"/>
                    </a:lnTo>
                    <a:cubicBezTo>
                      <a:pt x="33968" y="2719242"/>
                      <a:pt x="22209" y="2714371"/>
                      <a:pt x="13540" y="2705702"/>
                    </a:cubicBezTo>
                    <a:cubicBezTo>
                      <a:pt x="4870" y="2697032"/>
                      <a:pt x="0" y="2685274"/>
                      <a:pt x="0" y="2673014"/>
                    </a:cubicBezTo>
                    <a:lnTo>
                      <a:pt x="0" y="46228"/>
                    </a:lnTo>
                    <a:cubicBezTo>
                      <a:pt x="0" y="33968"/>
                      <a:pt x="4870" y="22209"/>
                      <a:pt x="13540" y="13540"/>
                    </a:cubicBezTo>
                    <a:cubicBezTo>
                      <a:pt x="22209" y="4870"/>
                      <a:pt x="33968" y="0"/>
                      <a:pt x="46228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47625"/>
                <a:ext cx="480775" cy="2766867"/>
              </a:xfrm>
              <a:prstGeom prst="rect">
                <a:avLst/>
              </a:prstGeom>
            </p:spPr>
            <p:txBody>
              <a:bodyPr lIns="46606" tIns="46606" rIns="46606" bIns="46606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6" name="AutoShape 36"/>
            <p:cNvSpPr/>
            <p:nvPr/>
          </p:nvSpPr>
          <p:spPr>
            <a:xfrm flipH="1">
              <a:off x="256844" y="733489"/>
              <a:ext cx="2630646" cy="0"/>
            </a:xfrm>
            <a:prstGeom prst="line">
              <a:avLst/>
            </a:prstGeom>
            <a:ln w="25400" cap="flat">
              <a:solidFill>
                <a:srgbClr val="E1654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Freeform 37"/>
            <p:cNvSpPr/>
            <p:nvPr/>
          </p:nvSpPr>
          <p:spPr>
            <a:xfrm>
              <a:off x="284982" y="953667"/>
              <a:ext cx="904251" cy="273536"/>
            </a:xfrm>
            <a:custGeom>
              <a:avLst/>
              <a:gdLst/>
              <a:ahLst/>
              <a:cxnLst/>
              <a:rect l="l" t="t" r="r" b="b"/>
              <a:pathLst>
                <a:path w="904251" h="273536">
                  <a:moveTo>
                    <a:pt x="0" y="0"/>
                  </a:moveTo>
                  <a:lnTo>
                    <a:pt x="904251" y="0"/>
                  </a:lnTo>
                  <a:lnTo>
                    <a:pt x="904251" y="273536"/>
                  </a:lnTo>
                  <a:lnTo>
                    <a:pt x="0" y="2735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>
              <a:off x="291474" y="1559466"/>
              <a:ext cx="904251" cy="273536"/>
            </a:xfrm>
            <a:custGeom>
              <a:avLst/>
              <a:gdLst/>
              <a:ahLst/>
              <a:cxnLst/>
              <a:rect l="l" t="t" r="r" b="b"/>
              <a:pathLst>
                <a:path w="904251" h="273536">
                  <a:moveTo>
                    <a:pt x="0" y="0"/>
                  </a:moveTo>
                  <a:lnTo>
                    <a:pt x="904252" y="0"/>
                  </a:lnTo>
                  <a:lnTo>
                    <a:pt x="904252" y="273536"/>
                  </a:lnTo>
                  <a:lnTo>
                    <a:pt x="0" y="2735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9" name="TextBox 39"/>
            <p:cNvSpPr txBox="1"/>
            <p:nvPr/>
          </p:nvSpPr>
          <p:spPr>
            <a:xfrm>
              <a:off x="250352" y="153094"/>
              <a:ext cx="1943785" cy="4394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31"/>
                </a:lnSpc>
              </a:pPr>
              <a:r>
                <a:rPr lang="en-US" sz="1951">
                  <a:solidFill>
                    <a:srgbClr val="1C2959"/>
                  </a:solidFill>
                  <a:latin typeface="Barlow Bold"/>
                </a:rPr>
                <a:t>SOLUTIONS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1331377" y="866042"/>
              <a:ext cx="8221066" cy="438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31"/>
                </a:lnSpc>
              </a:pPr>
              <a:r>
                <a:rPr lang="en-US" sz="1951">
                  <a:solidFill>
                    <a:srgbClr val="1C2959"/>
                  </a:solidFill>
                  <a:latin typeface="Barlow"/>
                </a:rPr>
                <a:t>Proposer un </a:t>
              </a:r>
              <a:r>
                <a:rPr lang="en-US" sz="1951">
                  <a:solidFill>
                    <a:srgbClr val="E16544"/>
                  </a:solidFill>
                  <a:latin typeface="Barlow Bold"/>
                </a:rPr>
                <a:t>tableau de bord de suivi</a:t>
              </a:r>
              <a:r>
                <a:rPr lang="en-US" sz="1951">
                  <a:solidFill>
                    <a:srgbClr val="1C2959"/>
                  </a:solidFill>
                  <a:latin typeface="Barlow"/>
                </a:rPr>
                <a:t> des opérations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1331377" y="1482478"/>
              <a:ext cx="11298199" cy="438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31"/>
                </a:lnSpc>
              </a:pPr>
              <a:r>
                <a:rPr lang="en-US" sz="1951">
                  <a:solidFill>
                    <a:srgbClr val="1C2959"/>
                  </a:solidFill>
                  <a:latin typeface="Barlow"/>
                </a:rPr>
                <a:t>Proposer un outil permettant d’évaluer la criticité des situations rencontrées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529350" y="-817981"/>
            <a:ext cx="1471428" cy="4530128"/>
            <a:chOff x="0" y="0"/>
            <a:chExt cx="387537" cy="11931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7537" cy="1193120"/>
            </a:xfrm>
            <a:custGeom>
              <a:avLst/>
              <a:gdLst/>
              <a:ahLst/>
              <a:cxnLst/>
              <a:rect l="l" t="t" r="r" b="b"/>
              <a:pathLst>
                <a:path w="387537" h="1193120">
                  <a:moveTo>
                    <a:pt x="0" y="0"/>
                  </a:moveTo>
                  <a:lnTo>
                    <a:pt x="387537" y="0"/>
                  </a:lnTo>
                  <a:lnTo>
                    <a:pt x="387537" y="1193120"/>
                  </a:lnTo>
                  <a:lnTo>
                    <a:pt x="0" y="1193120"/>
                  </a:lnTo>
                  <a:close/>
                </a:path>
              </a:pathLst>
            </a:custGeom>
            <a:solidFill>
              <a:srgbClr val="A3B4B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87537" cy="1240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2934799" y="1887290"/>
            <a:ext cx="3732683" cy="0"/>
          </a:xfrm>
          <a:prstGeom prst="line">
            <a:avLst/>
          </a:prstGeom>
          <a:ln w="38100" cap="flat">
            <a:solidFill>
              <a:srgbClr val="1C29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16320" y="9277350"/>
            <a:ext cx="912380" cy="912380"/>
          </a:xfrm>
          <a:custGeom>
            <a:avLst/>
            <a:gdLst/>
            <a:ahLst/>
            <a:cxnLst/>
            <a:rect l="l" t="t" r="r" b="b"/>
            <a:pathLst>
              <a:path w="912380" h="912380">
                <a:moveTo>
                  <a:pt x="0" y="0"/>
                </a:moveTo>
                <a:lnTo>
                  <a:pt x="912380" y="0"/>
                </a:lnTo>
                <a:lnTo>
                  <a:pt x="912380" y="912380"/>
                </a:lnTo>
                <a:lnTo>
                  <a:pt x="0" y="9123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2274589" y="2516735"/>
            <a:ext cx="13123980" cy="739514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934799" y="597069"/>
            <a:ext cx="10165151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1C2959"/>
                </a:solidFill>
                <a:latin typeface="Playfair Display Bold"/>
              </a:rPr>
              <a:t>Tableau de bord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 mute="1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529350" y="-817981"/>
            <a:ext cx="1471428" cy="4530128"/>
            <a:chOff x="0" y="0"/>
            <a:chExt cx="387537" cy="11931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7537" cy="1193120"/>
            </a:xfrm>
            <a:custGeom>
              <a:avLst/>
              <a:gdLst/>
              <a:ahLst/>
              <a:cxnLst/>
              <a:rect l="l" t="t" r="r" b="b"/>
              <a:pathLst>
                <a:path w="387537" h="1193120">
                  <a:moveTo>
                    <a:pt x="0" y="0"/>
                  </a:moveTo>
                  <a:lnTo>
                    <a:pt x="387537" y="0"/>
                  </a:lnTo>
                  <a:lnTo>
                    <a:pt x="387537" y="1193120"/>
                  </a:lnTo>
                  <a:lnTo>
                    <a:pt x="0" y="1193120"/>
                  </a:lnTo>
                  <a:close/>
                </a:path>
              </a:pathLst>
            </a:custGeom>
            <a:solidFill>
              <a:srgbClr val="A3B4B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87537" cy="1240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2934799" y="1887290"/>
            <a:ext cx="3732683" cy="0"/>
          </a:xfrm>
          <a:prstGeom prst="line">
            <a:avLst/>
          </a:prstGeom>
          <a:ln w="38100" cap="flat">
            <a:solidFill>
              <a:srgbClr val="1C29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16320" y="9277350"/>
            <a:ext cx="912380" cy="912380"/>
          </a:xfrm>
          <a:custGeom>
            <a:avLst/>
            <a:gdLst/>
            <a:ahLst/>
            <a:cxnLst/>
            <a:rect l="l" t="t" r="r" b="b"/>
            <a:pathLst>
              <a:path w="912380" h="912380">
                <a:moveTo>
                  <a:pt x="0" y="0"/>
                </a:moveTo>
                <a:lnTo>
                  <a:pt x="912380" y="0"/>
                </a:lnTo>
                <a:lnTo>
                  <a:pt x="912380" y="912380"/>
                </a:lnTo>
                <a:lnTo>
                  <a:pt x="0" y="9123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438058" y="387997"/>
            <a:ext cx="1462872" cy="646744"/>
          </a:xfrm>
          <a:custGeom>
            <a:avLst/>
            <a:gdLst/>
            <a:ahLst/>
            <a:cxnLst/>
            <a:rect l="l" t="t" r="r" b="b"/>
            <a:pathLst>
              <a:path w="1462872" h="646744">
                <a:moveTo>
                  <a:pt x="0" y="0"/>
                </a:moveTo>
                <a:lnTo>
                  <a:pt x="1462873" y="0"/>
                </a:lnTo>
                <a:lnTo>
                  <a:pt x="1462873" y="646744"/>
                </a:lnTo>
                <a:lnTo>
                  <a:pt x="0" y="6467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10330154" y="4285324"/>
          <a:ext cx="6593390" cy="5448218"/>
        </p:xfrm>
        <a:graphic>
          <a:graphicData uri="http://schemas.openxmlformats.org/drawingml/2006/table">
            <a:tbl>
              <a:tblPr/>
              <a:tblGrid>
                <a:gridCol w="5984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9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9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93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93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93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93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937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93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53949">
                <a:tc rowSpan="2" gridSpan="2">
                  <a:txBody>
                    <a:bodyPr/>
                    <a:lstStyle/>
                    <a:p>
                      <a:pPr algn="ctr">
                        <a:lnSpc>
                          <a:spcPts val="1820"/>
                        </a:lnSpc>
                        <a:defRPr/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latin typeface="Barlow Bold"/>
                        </a:rPr>
                        <a:t>Confusion matrix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algn="ctr">
                        <a:lnSpc>
                          <a:spcPts val="1820"/>
                        </a:lnSpc>
                        <a:defRPr/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latin typeface="Barlow Bold"/>
                        </a:rPr>
                        <a:t>Confusion matrix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Barlow"/>
                        </a:rPr>
                        <a:t>Predicted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Barlow"/>
                        </a:rPr>
                        <a:t>Predicted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Barlow"/>
                        </a:rPr>
                        <a:t>Predicted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Barlow"/>
                        </a:rPr>
                        <a:t>Predicted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Barlow"/>
                        </a:rPr>
                        <a:t>Predicted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Barlow"/>
                        </a:rPr>
                        <a:t>Predicted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Barlow"/>
                        </a:rPr>
                        <a:t>Predicted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309">
                <a:tc gridSpan="2" vMerge="1">
                  <a:txBody>
                    <a:bodyPr/>
                    <a:lstStyle/>
                    <a:p>
                      <a:pPr algn="ctr">
                        <a:lnSpc>
                          <a:spcPts val="1820"/>
                        </a:lnSpc>
                        <a:defRPr/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latin typeface="Barlow Bold"/>
                        </a:rPr>
                        <a:t>Confusion matrix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>
                        <a:lnSpc>
                          <a:spcPts val="1820"/>
                        </a:lnSpc>
                        <a:defRPr/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latin typeface="Barlow Bold"/>
                        </a:rPr>
                        <a:t>Confusion matrix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Barlow"/>
                        </a:rPr>
                        <a:t>100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926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Barlow"/>
                        </a:rPr>
                        <a:t>010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926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Barlow"/>
                        </a:rPr>
                        <a:t>000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926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Barlow"/>
                        </a:rPr>
                        <a:t>110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926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Barlow"/>
                        </a:rPr>
                        <a:t>001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926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Barlow"/>
                        </a:rPr>
                        <a:t>011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926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Barlow"/>
                        </a:rPr>
                        <a:t>111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92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309">
                <a:tc rowSpan="7"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Barlow"/>
                        </a:rPr>
                        <a:t>A</a:t>
                      </a:r>
                      <a:endParaRPr lang="en-US" sz="1100"/>
                    </a:p>
                    <a:p>
                      <a:pPr algn="ctr">
                        <a:lnSpc>
                          <a:spcPts val="224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Barlow"/>
                        </a:rPr>
                        <a:t>c</a:t>
                      </a:r>
                    </a:p>
                    <a:p>
                      <a:pPr algn="ctr">
                        <a:lnSpc>
                          <a:spcPts val="224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Barlow"/>
                        </a:rPr>
                        <a:t>t</a:t>
                      </a:r>
                    </a:p>
                    <a:p>
                      <a:pPr algn="ctr">
                        <a:lnSpc>
                          <a:spcPts val="224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Barlow"/>
                        </a:rPr>
                        <a:t>u</a:t>
                      </a:r>
                    </a:p>
                    <a:p>
                      <a:pPr algn="ctr">
                        <a:lnSpc>
                          <a:spcPts val="224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Barlow"/>
                        </a:rPr>
                        <a:t>a</a:t>
                      </a:r>
                    </a:p>
                    <a:p>
                      <a:pPr algn="ctr">
                        <a:lnSpc>
                          <a:spcPts val="224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Barlow"/>
                        </a:rPr>
                        <a:t>l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Barlow"/>
                        </a:rPr>
                        <a:t>100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29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Barlow Bold"/>
                        </a:rPr>
                        <a:t>79 %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A6A6A6"/>
                          </a:solidFill>
                          <a:latin typeface="Barlow"/>
                        </a:rPr>
                        <a:t>6 %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A6A6A6"/>
                          </a:solidFill>
                          <a:latin typeface="Barlow"/>
                        </a:rPr>
                        <a:t>2 %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A6A6A6"/>
                          </a:solidFill>
                          <a:latin typeface="Barlow"/>
                        </a:rPr>
                        <a:t>4 %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A6A6A6"/>
                          </a:solidFill>
                          <a:latin typeface="Barlow"/>
                        </a:rPr>
                        <a:t>5 %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A6A6A6"/>
                          </a:solidFill>
                          <a:latin typeface="Barlow"/>
                        </a:rPr>
                        <a:t>2 %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A6A6A6"/>
                          </a:solidFill>
                          <a:latin typeface="Barlow"/>
                        </a:rPr>
                        <a:t>3 %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309">
                <a:tc vMerge="1"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Barlow"/>
                        </a:rPr>
                        <a:t>A</a:t>
                      </a:r>
                      <a:endParaRPr lang="en-US" sz="1100"/>
                    </a:p>
                    <a:p>
                      <a:pPr algn="ctr">
                        <a:lnSpc>
                          <a:spcPts val="224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Barlow"/>
                        </a:rPr>
                        <a:t>c</a:t>
                      </a:r>
                    </a:p>
                    <a:p>
                      <a:pPr algn="ctr">
                        <a:lnSpc>
                          <a:spcPts val="224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Barlow"/>
                        </a:rPr>
                        <a:t>t</a:t>
                      </a:r>
                    </a:p>
                    <a:p>
                      <a:pPr algn="ctr">
                        <a:lnSpc>
                          <a:spcPts val="224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Barlow"/>
                        </a:rPr>
                        <a:t>u</a:t>
                      </a:r>
                    </a:p>
                    <a:p>
                      <a:pPr algn="ctr">
                        <a:lnSpc>
                          <a:spcPts val="224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Barlow"/>
                        </a:rPr>
                        <a:t>a</a:t>
                      </a:r>
                    </a:p>
                    <a:p>
                      <a:pPr algn="ctr">
                        <a:lnSpc>
                          <a:spcPts val="224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Barlow"/>
                        </a:rPr>
                        <a:t>l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Barlow"/>
                        </a:rPr>
                        <a:t>010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29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Barlow"/>
                        </a:rPr>
                        <a:t>17 %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Barlow Bold"/>
                        </a:rPr>
                        <a:t>39%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A6A6A6"/>
                          </a:solidFill>
                          <a:latin typeface="Barlow"/>
                        </a:rPr>
                        <a:t>2 %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A6A6A6"/>
                          </a:solidFill>
                          <a:latin typeface="Barlow"/>
                        </a:rPr>
                        <a:t>6 %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A6A6A6"/>
                          </a:solidFill>
                          <a:latin typeface="Barlow"/>
                        </a:rPr>
                        <a:t>18 %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A6A6A6"/>
                          </a:solidFill>
                          <a:latin typeface="Barlow"/>
                        </a:rPr>
                        <a:t>15 %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A6A6A6"/>
                          </a:solidFill>
                          <a:latin typeface="Barlow"/>
                        </a:rPr>
                        <a:t>3 %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7309">
                <a:tc vMerge="1"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Barlow"/>
                        </a:rPr>
                        <a:t>A</a:t>
                      </a:r>
                      <a:endParaRPr lang="en-US" sz="1100"/>
                    </a:p>
                    <a:p>
                      <a:pPr algn="ctr">
                        <a:lnSpc>
                          <a:spcPts val="224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Barlow"/>
                        </a:rPr>
                        <a:t>c</a:t>
                      </a:r>
                    </a:p>
                    <a:p>
                      <a:pPr algn="ctr">
                        <a:lnSpc>
                          <a:spcPts val="224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Barlow"/>
                        </a:rPr>
                        <a:t>t</a:t>
                      </a:r>
                    </a:p>
                    <a:p>
                      <a:pPr algn="ctr">
                        <a:lnSpc>
                          <a:spcPts val="224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Barlow"/>
                        </a:rPr>
                        <a:t>u</a:t>
                      </a:r>
                    </a:p>
                    <a:p>
                      <a:pPr algn="ctr">
                        <a:lnSpc>
                          <a:spcPts val="224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Barlow"/>
                        </a:rPr>
                        <a:t>a</a:t>
                      </a:r>
                    </a:p>
                    <a:p>
                      <a:pPr algn="ctr">
                        <a:lnSpc>
                          <a:spcPts val="224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Barlow"/>
                        </a:rPr>
                        <a:t>l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Barlow"/>
                        </a:rPr>
                        <a:t>000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29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Barlow"/>
                        </a:rPr>
                        <a:t> 5 %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Barlow"/>
                        </a:rPr>
                        <a:t>2 %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Barlow Bold"/>
                        </a:rPr>
                        <a:t>72 %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A6A6A6"/>
                          </a:solidFill>
                          <a:latin typeface="Barlow"/>
                        </a:rPr>
                        <a:t>2 %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A6A6A6"/>
                          </a:solidFill>
                          <a:latin typeface="Barlow"/>
                        </a:rPr>
                        <a:t>16 %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A6A6A6"/>
                          </a:solidFill>
                          <a:latin typeface="Barlow"/>
                        </a:rPr>
                        <a:t>2 %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A6A6A6"/>
                          </a:solidFill>
                          <a:latin typeface="Barlow"/>
                        </a:rPr>
                        <a:t>1 %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3106">
                <a:tc vMerge="1"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Barlow"/>
                        </a:rPr>
                        <a:t>A</a:t>
                      </a:r>
                      <a:endParaRPr lang="en-US" sz="1100"/>
                    </a:p>
                    <a:p>
                      <a:pPr algn="ctr">
                        <a:lnSpc>
                          <a:spcPts val="224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Barlow"/>
                        </a:rPr>
                        <a:t>c</a:t>
                      </a:r>
                    </a:p>
                    <a:p>
                      <a:pPr algn="ctr">
                        <a:lnSpc>
                          <a:spcPts val="224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Barlow"/>
                        </a:rPr>
                        <a:t>t</a:t>
                      </a:r>
                    </a:p>
                    <a:p>
                      <a:pPr algn="ctr">
                        <a:lnSpc>
                          <a:spcPts val="224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Barlow"/>
                        </a:rPr>
                        <a:t>u</a:t>
                      </a:r>
                    </a:p>
                    <a:p>
                      <a:pPr algn="ctr">
                        <a:lnSpc>
                          <a:spcPts val="224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Barlow"/>
                        </a:rPr>
                        <a:t>a</a:t>
                      </a:r>
                    </a:p>
                    <a:p>
                      <a:pPr algn="ctr">
                        <a:lnSpc>
                          <a:spcPts val="224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Barlow"/>
                        </a:rPr>
                        <a:t>l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Barlow"/>
                        </a:rPr>
                        <a:t>110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29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Barlow"/>
                        </a:rPr>
                        <a:t>14 %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D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Barlow"/>
                        </a:rPr>
                        <a:t>8 %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D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Barlow"/>
                        </a:rPr>
                        <a:t>2 %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D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Barlow Bold"/>
                        </a:rPr>
                        <a:t>44 %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D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A6A6A6"/>
                          </a:solidFill>
                          <a:latin typeface="Barlow"/>
                        </a:rPr>
                        <a:t>3 %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A6A6A6"/>
                          </a:solidFill>
                          <a:latin typeface="Barlow"/>
                        </a:rPr>
                        <a:t>13 %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A6A6A6"/>
                          </a:solidFill>
                          <a:latin typeface="Barlow"/>
                        </a:rPr>
                        <a:t>16 %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7309">
                <a:tc vMerge="1"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Barlow"/>
                        </a:rPr>
                        <a:t>A</a:t>
                      </a:r>
                      <a:endParaRPr lang="en-US" sz="1100"/>
                    </a:p>
                    <a:p>
                      <a:pPr algn="ctr">
                        <a:lnSpc>
                          <a:spcPts val="224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Barlow"/>
                        </a:rPr>
                        <a:t>c</a:t>
                      </a:r>
                    </a:p>
                    <a:p>
                      <a:pPr algn="ctr">
                        <a:lnSpc>
                          <a:spcPts val="224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Barlow"/>
                        </a:rPr>
                        <a:t>t</a:t>
                      </a:r>
                    </a:p>
                    <a:p>
                      <a:pPr algn="ctr">
                        <a:lnSpc>
                          <a:spcPts val="224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Barlow"/>
                        </a:rPr>
                        <a:t>u</a:t>
                      </a:r>
                    </a:p>
                    <a:p>
                      <a:pPr algn="ctr">
                        <a:lnSpc>
                          <a:spcPts val="224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Barlow"/>
                        </a:rPr>
                        <a:t>a</a:t>
                      </a:r>
                    </a:p>
                    <a:p>
                      <a:pPr algn="ctr">
                        <a:lnSpc>
                          <a:spcPts val="224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Barlow"/>
                        </a:rPr>
                        <a:t>l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Barlow"/>
                        </a:rPr>
                        <a:t>001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D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29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DD1919"/>
                          </a:solidFill>
                          <a:latin typeface="Barlow Bold"/>
                        </a:rPr>
                        <a:t>2 %</a:t>
                      </a: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DD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D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DD1919"/>
                          </a:solidFill>
                          <a:latin typeface="Barlow Bold"/>
                        </a:rPr>
                        <a:t>5 %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D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DD1919"/>
                          </a:solidFill>
                          <a:latin typeface="Barlow Bold"/>
                        </a:rPr>
                        <a:t>4 %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D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DD1919"/>
                          </a:solidFill>
                          <a:latin typeface="Barlow Bold"/>
                        </a:rPr>
                        <a:t>&lt; 1 %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D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D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Barlow Bold"/>
                        </a:rPr>
                        <a:t>83 %</a:t>
                      </a: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DD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A6A6A6"/>
                          </a:solidFill>
                          <a:latin typeface="Barlow"/>
                        </a:rPr>
                        <a:t>4 %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A6A6A6"/>
                          </a:solidFill>
                          <a:latin typeface="Barlow"/>
                        </a:rPr>
                        <a:t>2 %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7309">
                <a:tc vMerge="1"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Barlow"/>
                        </a:rPr>
                        <a:t>A</a:t>
                      </a:r>
                      <a:endParaRPr lang="en-US" sz="1100"/>
                    </a:p>
                    <a:p>
                      <a:pPr algn="ctr">
                        <a:lnSpc>
                          <a:spcPts val="224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Barlow"/>
                        </a:rPr>
                        <a:t>c</a:t>
                      </a:r>
                    </a:p>
                    <a:p>
                      <a:pPr algn="ctr">
                        <a:lnSpc>
                          <a:spcPts val="224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Barlow"/>
                        </a:rPr>
                        <a:t>t</a:t>
                      </a:r>
                    </a:p>
                    <a:p>
                      <a:pPr algn="ctr">
                        <a:lnSpc>
                          <a:spcPts val="224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Barlow"/>
                        </a:rPr>
                        <a:t>u</a:t>
                      </a:r>
                    </a:p>
                    <a:p>
                      <a:pPr algn="ctr">
                        <a:lnSpc>
                          <a:spcPts val="224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Barlow"/>
                        </a:rPr>
                        <a:t>a</a:t>
                      </a:r>
                    </a:p>
                    <a:p>
                      <a:pPr algn="ctr">
                        <a:lnSpc>
                          <a:spcPts val="224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Barlow"/>
                        </a:rPr>
                        <a:t>l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Barlow"/>
                        </a:rPr>
                        <a:t>011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D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29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DD1919"/>
                          </a:solidFill>
                          <a:latin typeface="Barlow Bold"/>
                        </a:rPr>
                        <a:t>3 %</a:t>
                      </a: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DD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DD1919"/>
                          </a:solidFill>
                          <a:latin typeface="Barlow Bold"/>
                        </a:rPr>
                        <a:t>12 %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DD1919"/>
                          </a:solidFill>
                          <a:latin typeface="Barlow Bold"/>
                        </a:rPr>
                        <a:t>0 %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DD1919"/>
                          </a:solidFill>
                          <a:latin typeface="Barlow Bold"/>
                        </a:rPr>
                        <a:t>6 %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D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Barlow"/>
                        </a:rPr>
                        <a:t>6 %</a:t>
                      </a: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DD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Barlow Bold"/>
                        </a:rPr>
                        <a:t>59 %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A6A6A6"/>
                          </a:solidFill>
                          <a:latin typeface="Barlow"/>
                        </a:rPr>
                        <a:t>15 %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07309">
                <a:tc vMerge="1"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Barlow"/>
                        </a:rPr>
                        <a:t>A</a:t>
                      </a:r>
                      <a:endParaRPr lang="en-US" sz="1100"/>
                    </a:p>
                    <a:p>
                      <a:pPr algn="ctr">
                        <a:lnSpc>
                          <a:spcPts val="224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Barlow"/>
                        </a:rPr>
                        <a:t>c</a:t>
                      </a:r>
                    </a:p>
                    <a:p>
                      <a:pPr algn="ctr">
                        <a:lnSpc>
                          <a:spcPts val="224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Barlow"/>
                        </a:rPr>
                        <a:t>t</a:t>
                      </a:r>
                    </a:p>
                    <a:p>
                      <a:pPr algn="ctr">
                        <a:lnSpc>
                          <a:spcPts val="224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Barlow"/>
                        </a:rPr>
                        <a:t>u</a:t>
                      </a:r>
                    </a:p>
                    <a:p>
                      <a:pPr algn="ctr">
                        <a:lnSpc>
                          <a:spcPts val="224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Barlow"/>
                        </a:rPr>
                        <a:t>a</a:t>
                      </a:r>
                    </a:p>
                    <a:p>
                      <a:pPr algn="ctr">
                        <a:lnSpc>
                          <a:spcPts val="224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Barlow"/>
                        </a:rPr>
                        <a:t>l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Barlow"/>
                        </a:rPr>
                        <a:t>111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D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29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DD1919"/>
                          </a:solidFill>
                          <a:latin typeface="Barlow Bold"/>
                        </a:rPr>
                        <a:t>0 %</a:t>
                      </a: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DD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D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DD1919"/>
                          </a:solidFill>
                          <a:latin typeface="Barlow Bold"/>
                        </a:rPr>
                        <a:t>0 %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D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DD1919"/>
                          </a:solidFill>
                          <a:latin typeface="Barlow Bold"/>
                        </a:rPr>
                        <a:t>0 %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D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DD1919"/>
                          </a:solidFill>
                          <a:latin typeface="Barlow Bold"/>
                        </a:rPr>
                        <a:t>14 %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D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D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Barlow"/>
                        </a:rPr>
                        <a:t>0 %</a:t>
                      </a:r>
                      <a:endParaRPr lang="en-US" sz="1100"/>
                    </a:p>
                  </a:txBody>
                  <a:tcPr marL="47625" marR="47625" marT="47625" marB="47625" anchor="ctr">
                    <a:lnL w="38100" cap="flat" cmpd="sng" algn="ctr">
                      <a:solidFill>
                        <a:srgbClr val="DD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Barlow"/>
                        </a:rPr>
                        <a:t>36 %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Barlow Bold"/>
                        </a:rPr>
                        <a:t>50 %</a:t>
                      </a:r>
                      <a:endParaRPr lang="en-US" sz="1100"/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TextBox 9"/>
          <p:cNvSpPr txBox="1"/>
          <p:nvPr/>
        </p:nvSpPr>
        <p:spPr>
          <a:xfrm>
            <a:off x="2934799" y="597069"/>
            <a:ext cx="6964069" cy="1085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1C2959"/>
                </a:solidFill>
                <a:latin typeface="Playfair Display Bold"/>
              </a:rPr>
              <a:t>Machine learning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780911" y="2804832"/>
            <a:ext cx="7164332" cy="6928708"/>
            <a:chOff x="0" y="0"/>
            <a:chExt cx="9552443" cy="9238277"/>
          </a:xfrm>
        </p:grpSpPr>
        <p:grpSp>
          <p:nvGrpSpPr>
            <p:cNvPr id="11" name="Group 11"/>
            <p:cNvGrpSpPr/>
            <p:nvPr/>
          </p:nvGrpSpPr>
          <p:grpSpPr>
            <a:xfrm rot="5400000">
              <a:off x="157083" y="-157083"/>
              <a:ext cx="9238277" cy="9552443"/>
              <a:chOff x="0" y="0"/>
              <a:chExt cx="1989070" cy="205671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989070" cy="2056712"/>
              </a:xfrm>
              <a:custGeom>
                <a:avLst/>
                <a:gdLst/>
                <a:ahLst/>
                <a:cxnLst/>
                <a:rect l="l" t="t" r="r" b="b"/>
                <a:pathLst>
                  <a:path w="1989070" h="2056712">
                    <a:moveTo>
                      <a:pt x="11174" y="0"/>
                    </a:moveTo>
                    <a:lnTo>
                      <a:pt x="1977896" y="0"/>
                    </a:lnTo>
                    <a:cubicBezTo>
                      <a:pt x="1984067" y="0"/>
                      <a:pt x="1989070" y="5003"/>
                      <a:pt x="1989070" y="11174"/>
                    </a:cubicBezTo>
                    <a:lnTo>
                      <a:pt x="1989070" y="2045538"/>
                    </a:lnTo>
                    <a:cubicBezTo>
                      <a:pt x="1989070" y="2051709"/>
                      <a:pt x="1984067" y="2056712"/>
                      <a:pt x="1977896" y="2056712"/>
                    </a:cubicBezTo>
                    <a:lnTo>
                      <a:pt x="11174" y="2056712"/>
                    </a:lnTo>
                    <a:cubicBezTo>
                      <a:pt x="5003" y="2056712"/>
                      <a:pt x="0" y="2051709"/>
                      <a:pt x="0" y="2045538"/>
                    </a:cubicBezTo>
                    <a:lnTo>
                      <a:pt x="0" y="11174"/>
                    </a:lnTo>
                    <a:cubicBezTo>
                      <a:pt x="0" y="5003"/>
                      <a:pt x="5003" y="0"/>
                      <a:pt x="11174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47625"/>
                <a:ext cx="1989070" cy="2104337"/>
              </a:xfrm>
              <a:prstGeom prst="rect">
                <a:avLst/>
              </a:prstGeom>
            </p:spPr>
            <p:txBody>
              <a:bodyPr lIns="46606" tIns="46606" rIns="46606" bIns="46606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345744" y="3987522"/>
              <a:ext cx="865234" cy="865234"/>
            </a:xfrm>
            <a:custGeom>
              <a:avLst/>
              <a:gdLst/>
              <a:ahLst/>
              <a:cxnLst/>
              <a:rect l="l" t="t" r="r" b="b"/>
              <a:pathLst>
                <a:path w="865234" h="865234">
                  <a:moveTo>
                    <a:pt x="0" y="0"/>
                  </a:moveTo>
                  <a:lnTo>
                    <a:pt x="865235" y="0"/>
                  </a:lnTo>
                  <a:lnTo>
                    <a:pt x="865235" y="865234"/>
                  </a:lnTo>
                  <a:lnTo>
                    <a:pt x="0" y="8652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AutoShape 15"/>
            <p:cNvSpPr/>
            <p:nvPr/>
          </p:nvSpPr>
          <p:spPr>
            <a:xfrm flipH="1">
              <a:off x="297837" y="3696894"/>
              <a:ext cx="2615478" cy="0"/>
            </a:xfrm>
            <a:prstGeom prst="line">
              <a:avLst/>
            </a:prstGeom>
            <a:ln w="25400" cap="flat">
              <a:solidFill>
                <a:srgbClr val="E1654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Freeform 16"/>
            <p:cNvSpPr/>
            <p:nvPr/>
          </p:nvSpPr>
          <p:spPr>
            <a:xfrm>
              <a:off x="396681" y="1069218"/>
              <a:ext cx="904809" cy="444179"/>
            </a:xfrm>
            <a:custGeom>
              <a:avLst/>
              <a:gdLst/>
              <a:ahLst/>
              <a:cxnLst/>
              <a:rect l="l" t="t" r="r" b="b"/>
              <a:pathLst>
                <a:path w="904809" h="444179">
                  <a:moveTo>
                    <a:pt x="0" y="0"/>
                  </a:moveTo>
                  <a:lnTo>
                    <a:pt x="904809" y="0"/>
                  </a:lnTo>
                  <a:lnTo>
                    <a:pt x="904809" y="444179"/>
                  </a:lnTo>
                  <a:lnTo>
                    <a:pt x="0" y="444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583007" y="1842221"/>
              <a:ext cx="667546" cy="667546"/>
            </a:xfrm>
            <a:custGeom>
              <a:avLst/>
              <a:gdLst/>
              <a:ahLst/>
              <a:cxnLst/>
              <a:rect l="l" t="t" r="r" b="b"/>
              <a:pathLst>
                <a:path w="667546" h="667546">
                  <a:moveTo>
                    <a:pt x="0" y="0"/>
                  </a:moveTo>
                  <a:lnTo>
                    <a:pt x="667546" y="0"/>
                  </a:lnTo>
                  <a:lnTo>
                    <a:pt x="667546" y="667546"/>
                  </a:lnTo>
                  <a:lnTo>
                    <a:pt x="0" y="667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18" name="AutoShape 18"/>
            <p:cNvSpPr/>
            <p:nvPr/>
          </p:nvSpPr>
          <p:spPr>
            <a:xfrm flipH="1">
              <a:off x="345744" y="793464"/>
              <a:ext cx="2630646" cy="0"/>
            </a:xfrm>
            <a:prstGeom prst="line">
              <a:avLst/>
            </a:prstGeom>
            <a:ln w="25400" cap="flat">
              <a:solidFill>
                <a:srgbClr val="E1654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Freeform 19"/>
            <p:cNvSpPr/>
            <p:nvPr/>
          </p:nvSpPr>
          <p:spPr>
            <a:xfrm>
              <a:off x="1977390" y="4587216"/>
              <a:ext cx="4830527" cy="3308822"/>
            </a:xfrm>
            <a:custGeom>
              <a:avLst/>
              <a:gdLst/>
              <a:ahLst/>
              <a:cxnLst/>
              <a:rect l="l" t="t" r="r" b="b"/>
              <a:pathLst>
                <a:path w="4830527" h="3308822">
                  <a:moveTo>
                    <a:pt x="0" y="0"/>
                  </a:moveTo>
                  <a:lnTo>
                    <a:pt x="4830527" y="0"/>
                  </a:lnTo>
                  <a:lnTo>
                    <a:pt x="4830527" y="3308822"/>
                  </a:lnTo>
                  <a:lnTo>
                    <a:pt x="0" y="3308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1508629" y="4157045"/>
              <a:ext cx="6714581" cy="4373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10"/>
                </a:lnSpc>
              </a:pPr>
              <a:r>
                <a:rPr lang="en-US" sz="1935">
                  <a:solidFill>
                    <a:srgbClr val="1C2959"/>
                  </a:solidFill>
                  <a:latin typeface="Barlow"/>
                </a:rPr>
                <a:t>Catégories de </a:t>
              </a:r>
              <a:r>
                <a:rPr lang="en-US" sz="1935">
                  <a:solidFill>
                    <a:srgbClr val="1C2959"/>
                  </a:solidFill>
                  <a:latin typeface="Barlow Bold"/>
                </a:rPr>
                <a:t>bilan humain </a:t>
              </a:r>
              <a:r>
                <a:rPr lang="en-US" sz="1935">
                  <a:solidFill>
                    <a:srgbClr val="1C2959"/>
                  </a:solidFill>
                  <a:latin typeface="Barlow"/>
                </a:rPr>
                <a:t>(= “criticité”)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39252" y="3096788"/>
              <a:ext cx="1638138" cy="437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15"/>
                </a:lnSpc>
              </a:pPr>
              <a:r>
                <a:rPr lang="en-US" sz="1939">
                  <a:solidFill>
                    <a:srgbClr val="1C2959"/>
                  </a:solidFill>
                  <a:latin typeface="Barlow Bold"/>
                </a:rPr>
                <a:t>Target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542000" y="1047760"/>
              <a:ext cx="7694796" cy="438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31"/>
                </a:lnSpc>
              </a:pPr>
              <a:r>
                <a:rPr lang="en-US" sz="1951" u="sng">
                  <a:solidFill>
                    <a:srgbClr val="1C2959"/>
                  </a:solidFill>
                  <a:latin typeface="Barlow"/>
                </a:rPr>
                <a:t>Evènements</a:t>
              </a:r>
              <a:r>
                <a:rPr lang="en-US" sz="1951">
                  <a:solidFill>
                    <a:srgbClr val="1C2959"/>
                  </a:solidFill>
                  <a:latin typeface="Barlow"/>
                </a:rPr>
                <a:t> - </a:t>
              </a:r>
              <a:r>
                <a:rPr lang="en-US" sz="1951" u="sng">
                  <a:solidFill>
                    <a:srgbClr val="1C2959"/>
                  </a:solidFill>
                  <a:latin typeface="Barlow"/>
                </a:rPr>
                <a:t>Qui alerte</a:t>
              </a:r>
              <a:r>
                <a:rPr lang="en-US" sz="1951">
                  <a:solidFill>
                    <a:srgbClr val="1C2959"/>
                  </a:solidFill>
                  <a:latin typeface="Barlow"/>
                </a:rPr>
                <a:t> - Saison - </a:t>
              </a:r>
              <a:r>
                <a:rPr lang="en-US" sz="1951" u="sng">
                  <a:solidFill>
                    <a:srgbClr val="1C2959"/>
                  </a:solidFill>
                  <a:latin typeface="Barlow"/>
                </a:rPr>
                <a:t>Catégorie flotteur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542000" y="1703484"/>
              <a:ext cx="7218727" cy="895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731"/>
                </a:lnSpc>
              </a:pPr>
              <a:r>
                <a:rPr lang="en-US" sz="1951" u="sng">
                  <a:solidFill>
                    <a:srgbClr val="1C2959"/>
                  </a:solidFill>
                  <a:latin typeface="Barlow"/>
                </a:rPr>
                <a:t>Nb personnes impliquées</a:t>
              </a:r>
              <a:r>
                <a:rPr lang="en-US" sz="1951">
                  <a:solidFill>
                    <a:srgbClr val="1C2959"/>
                  </a:solidFill>
                  <a:latin typeface="Barlow"/>
                </a:rPr>
                <a:t> - Heure réception alerte </a:t>
              </a:r>
            </a:p>
            <a:p>
              <a:pPr algn="just">
                <a:lnSpc>
                  <a:spcPts val="2731"/>
                </a:lnSpc>
              </a:pPr>
              <a:r>
                <a:rPr lang="en-US" sz="1951">
                  <a:solidFill>
                    <a:srgbClr val="1C2959"/>
                  </a:solidFill>
                  <a:latin typeface="Barlow"/>
                </a:rPr>
                <a:t>Force du vent - Force de la mer - Coeff. marée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339252" y="213069"/>
              <a:ext cx="1647638" cy="4394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31"/>
                </a:lnSpc>
              </a:pPr>
              <a:r>
                <a:rPr lang="en-US" sz="1951">
                  <a:solidFill>
                    <a:srgbClr val="1C2959"/>
                  </a:solidFill>
                  <a:latin typeface="Barlow Bold"/>
                </a:rPr>
                <a:t>Features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508629" y="7927220"/>
              <a:ext cx="6714581" cy="6952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04"/>
                </a:lnSpc>
              </a:pPr>
              <a:r>
                <a:rPr lang="en-US" sz="1574" u="sng">
                  <a:solidFill>
                    <a:srgbClr val="1C2959"/>
                  </a:solidFill>
                  <a:latin typeface="Barlow Bold Italics"/>
                </a:rPr>
                <a:t>Exemple </a:t>
              </a:r>
              <a:r>
                <a:rPr lang="en-US" sz="1574">
                  <a:solidFill>
                    <a:srgbClr val="1C2959"/>
                  </a:solidFill>
                  <a:latin typeface="Barlow Italics"/>
                </a:rPr>
                <a:t>: 101 = opération impliquant au moins 1 personne                          assistée et 1 personne blessée/secourue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330154" y="2690532"/>
            <a:ext cx="7340862" cy="1224015"/>
            <a:chOff x="0" y="0"/>
            <a:chExt cx="9787816" cy="1632020"/>
          </a:xfrm>
        </p:grpSpPr>
        <p:sp>
          <p:nvSpPr>
            <p:cNvPr id="27" name="TextBox 27"/>
            <p:cNvSpPr txBox="1"/>
            <p:nvPr/>
          </p:nvSpPr>
          <p:spPr>
            <a:xfrm>
              <a:off x="1146122" y="-57150"/>
              <a:ext cx="8641694" cy="16891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09"/>
                </a:lnSpc>
              </a:pPr>
              <a:r>
                <a:rPr lang="en-US" sz="2435">
                  <a:solidFill>
                    <a:srgbClr val="1C2959"/>
                  </a:solidFill>
                  <a:latin typeface="Barlow"/>
                </a:rPr>
                <a:t>Classification multi-class</a:t>
              </a:r>
            </a:p>
            <a:p>
              <a:pPr>
                <a:lnSpc>
                  <a:spcPts val="3409"/>
                </a:lnSpc>
              </a:pPr>
              <a:r>
                <a:rPr lang="en-US" sz="2435">
                  <a:solidFill>
                    <a:srgbClr val="1C2959"/>
                  </a:solidFill>
                  <a:latin typeface="Barlow"/>
                </a:rPr>
                <a:t>Modèle retenu : </a:t>
              </a:r>
              <a:r>
                <a:rPr lang="en-US" sz="2435">
                  <a:solidFill>
                    <a:srgbClr val="E16544"/>
                  </a:solidFill>
                  <a:latin typeface="Barlow Bold"/>
                </a:rPr>
                <a:t>XGBoost</a:t>
              </a:r>
            </a:p>
            <a:p>
              <a:pPr>
                <a:lnSpc>
                  <a:spcPts val="3409"/>
                </a:lnSpc>
              </a:pPr>
              <a:r>
                <a:rPr lang="en-US" sz="2435">
                  <a:solidFill>
                    <a:srgbClr val="1C2959"/>
                  </a:solidFill>
                  <a:latin typeface="Barlow"/>
                </a:rPr>
                <a:t>ROC MAUC = </a:t>
              </a:r>
              <a:r>
                <a:rPr lang="en-US" sz="2435">
                  <a:solidFill>
                    <a:srgbClr val="E16544"/>
                  </a:solidFill>
                  <a:latin typeface="Barlow Bold"/>
                </a:rPr>
                <a:t>0.887</a:t>
              </a:r>
            </a:p>
          </p:txBody>
        </p:sp>
        <p:sp>
          <p:nvSpPr>
            <p:cNvPr id="28" name="Freeform 28"/>
            <p:cNvSpPr/>
            <p:nvPr/>
          </p:nvSpPr>
          <p:spPr>
            <a:xfrm>
              <a:off x="0" y="675466"/>
              <a:ext cx="904251" cy="273536"/>
            </a:xfrm>
            <a:custGeom>
              <a:avLst/>
              <a:gdLst/>
              <a:ahLst/>
              <a:cxnLst/>
              <a:rect l="l" t="t" r="r" b="b"/>
              <a:pathLst>
                <a:path w="904251" h="273536">
                  <a:moveTo>
                    <a:pt x="0" y="0"/>
                  </a:moveTo>
                  <a:lnTo>
                    <a:pt x="904251" y="0"/>
                  </a:lnTo>
                  <a:lnTo>
                    <a:pt x="904251" y="273536"/>
                  </a:lnTo>
                  <a:lnTo>
                    <a:pt x="0" y="2735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0" y="1230446"/>
              <a:ext cx="904251" cy="273536"/>
            </a:xfrm>
            <a:custGeom>
              <a:avLst/>
              <a:gdLst/>
              <a:ahLst/>
              <a:cxnLst/>
              <a:rect l="l" t="t" r="r" b="b"/>
              <a:pathLst>
                <a:path w="904251" h="273536">
                  <a:moveTo>
                    <a:pt x="0" y="0"/>
                  </a:moveTo>
                  <a:lnTo>
                    <a:pt x="904251" y="0"/>
                  </a:lnTo>
                  <a:lnTo>
                    <a:pt x="904251" y="273536"/>
                  </a:lnTo>
                  <a:lnTo>
                    <a:pt x="0" y="2735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0" y="122530"/>
              <a:ext cx="904251" cy="273536"/>
            </a:xfrm>
            <a:custGeom>
              <a:avLst/>
              <a:gdLst/>
              <a:ahLst/>
              <a:cxnLst/>
              <a:rect l="l" t="t" r="r" b="b"/>
              <a:pathLst>
                <a:path w="904251" h="273536">
                  <a:moveTo>
                    <a:pt x="0" y="0"/>
                  </a:moveTo>
                  <a:lnTo>
                    <a:pt x="904251" y="0"/>
                  </a:lnTo>
                  <a:lnTo>
                    <a:pt x="904251" y="273536"/>
                  </a:lnTo>
                  <a:lnTo>
                    <a:pt x="0" y="2735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529350" y="-817981"/>
            <a:ext cx="1471428" cy="4530128"/>
            <a:chOff x="0" y="0"/>
            <a:chExt cx="387537" cy="11931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7537" cy="1193120"/>
            </a:xfrm>
            <a:custGeom>
              <a:avLst/>
              <a:gdLst/>
              <a:ahLst/>
              <a:cxnLst/>
              <a:rect l="l" t="t" r="r" b="b"/>
              <a:pathLst>
                <a:path w="387537" h="1193120">
                  <a:moveTo>
                    <a:pt x="0" y="0"/>
                  </a:moveTo>
                  <a:lnTo>
                    <a:pt x="387537" y="0"/>
                  </a:lnTo>
                  <a:lnTo>
                    <a:pt x="387537" y="1193120"/>
                  </a:lnTo>
                  <a:lnTo>
                    <a:pt x="0" y="1193120"/>
                  </a:lnTo>
                  <a:close/>
                </a:path>
              </a:pathLst>
            </a:custGeom>
            <a:solidFill>
              <a:srgbClr val="A3B4B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87537" cy="1240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2934799" y="1887290"/>
            <a:ext cx="3732683" cy="0"/>
          </a:xfrm>
          <a:prstGeom prst="line">
            <a:avLst/>
          </a:prstGeom>
          <a:ln w="38100" cap="flat">
            <a:solidFill>
              <a:srgbClr val="1C29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16320" y="9277350"/>
            <a:ext cx="912380" cy="912380"/>
          </a:xfrm>
          <a:custGeom>
            <a:avLst/>
            <a:gdLst/>
            <a:ahLst/>
            <a:cxnLst/>
            <a:rect l="l" t="t" r="r" b="b"/>
            <a:pathLst>
              <a:path w="912380" h="912380">
                <a:moveTo>
                  <a:pt x="0" y="0"/>
                </a:moveTo>
                <a:lnTo>
                  <a:pt x="912380" y="0"/>
                </a:lnTo>
                <a:lnTo>
                  <a:pt x="912380" y="912380"/>
                </a:lnTo>
                <a:lnTo>
                  <a:pt x="0" y="9123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692690" y="400525"/>
            <a:ext cx="2240317" cy="621688"/>
          </a:xfrm>
          <a:custGeom>
            <a:avLst/>
            <a:gdLst/>
            <a:ahLst/>
            <a:cxnLst/>
            <a:rect l="l" t="t" r="r" b="b"/>
            <a:pathLst>
              <a:path w="2240317" h="621688">
                <a:moveTo>
                  <a:pt x="0" y="0"/>
                </a:moveTo>
                <a:lnTo>
                  <a:pt x="2240318" y="0"/>
                </a:lnTo>
                <a:lnTo>
                  <a:pt x="2240318" y="621688"/>
                </a:lnTo>
                <a:lnTo>
                  <a:pt x="0" y="6216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pic>
        <p:nvPicPr>
          <p:cNvPr id="8" name="Picture 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>
          <a:xfrm>
            <a:off x="1272107" y="2182798"/>
            <a:ext cx="16230600" cy="776025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34799" y="597069"/>
            <a:ext cx="10165151" cy="1085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1C2959"/>
                </a:solidFill>
                <a:latin typeface="Playfair Display Bold"/>
              </a:rPr>
              <a:t>Outil d’aide à la décision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 mute="1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383</Words>
  <Application>Microsoft Office PowerPoint</Application>
  <PresentationFormat>Personnalisé</PresentationFormat>
  <Paragraphs>147</Paragraphs>
  <Slides>11</Slides>
  <Notes>11</Notes>
  <HiddenSlides>0</HiddenSlides>
  <MMClips>2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21" baseType="lpstr">
      <vt:lpstr>Open Sans</vt:lpstr>
      <vt:lpstr>Barlow</vt:lpstr>
      <vt:lpstr>Barlow Italics</vt:lpstr>
      <vt:lpstr>Barlow Bold</vt:lpstr>
      <vt:lpstr>Calibri (MS)</vt:lpstr>
      <vt:lpstr>Arial</vt:lpstr>
      <vt:lpstr>Calibri</vt:lpstr>
      <vt:lpstr>Playfair Display Bold</vt:lpstr>
      <vt:lpstr>Barlow Bold Italics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DEMO DAY - Les opérations de sauvetage en mer</dc:title>
  <cp:lastModifiedBy>aevlkm</cp:lastModifiedBy>
  <cp:revision>2</cp:revision>
  <dcterms:created xsi:type="dcterms:W3CDTF">2006-08-16T00:00:00Z</dcterms:created>
  <dcterms:modified xsi:type="dcterms:W3CDTF">2024-04-11T16:29:11Z</dcterms:modified>
  <dc:identifier>DAGB74mEp98</dc:identifier>
</cp:coreProperties>
</file>